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577" r:id="rId3"/>
    <p:sldId id="414" r:id="rId4"/>
    <p:sldId id="336" r:id="rId5"/>
    <p:sldId id="337" r:id="rId6"/>
    <p:sldId id="443" r:id="rId7"/>
    <p:sldId id="444" r:id="rId8"/>
    <p:sldId id="440" r:id="rId9"/>
    <p:sldId id="441" r:id="rId10"/>
    <p:sldId id="417" r:id="rId11"/>
    <p:sldId id="730" r:id="rId12"/>
    <p:sldId id="2038" r:id="rId13"/>
    <p:sldId id="294" r:id="rId14"/>
    <p:sldId id="293" r:id="rId15"/>
    <p:sldId id="2027" r:id="rId16"/>
    <p:sldId id="2040" r:id="rId17"/>
    <p:sldId id="2028" r:id="rId18"/>
    <p:sldId id="2029" r:id="rId19"/>
    <p:sldId id="2030" r:id="rId20"/>
    <p:sldId id="2031" r:id="rId21"/>
    <p:sldId id="2026" r:id="rId22"/>
    <p:sldId id="2032" r:id="rId23"/>
    <p:sldId id="2033" r:id="rId24"/>
    <p:sldId id="2034" r:id="rId25"/>
    <p:sldId id="2037" r:id="rId26"/>
    <p:sldId id="2035" r:id="rId27"/>
    <p:sldId id="2036" r:id="rId28"/>
    <p:sldId id="2041" r:id="rId29"/>
    <p:sldId id="2042" r:id="rId30"/>
    <p:sldId id="2043" r:id="rId31"/>
    <p:sldId id="2039" r:id="rId32"/>
    <p:sldId id="2025" r:id="rId33"/>
  </p:sldIdLst>
  <p:sldSz cx="9144000" cy="5143500" type="screen16x9"/>
  <p:notesSz cx="6845300" cy="9396413"/>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39">
          <p15:clr>
            <a:srgbClr val="A4A3A4"/>
          </p15:clr>
        </p15:guide>
        <p15:guide id="2" pos="2880">
          <p15:clr>
            <a:srgbClr val="A4A3A4"/>
          </p15:clr>
        </p15:guide>
      </p15:sldGuideLst>
    </p:ext>
    <p:ext uri="{2D200454-40CA-4A62-9FC3-DE9A4176ACB9}">
      <p15:notesGuideLst xmlns:p15="http://schemas.microsoft.com/office/powerpoint/2012/main">
        <p15:guide id="1" orient="horz" pos="2960">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C9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9"/>
    <p:restoredTop sz="86122"/>
  </p:normalViewPr>
  <p:slideViewPr>
    <p:cSldViewPr snapToObjects="1">
      <p:cViewPr varScale="1">
        <p:scale>
          <a:sx n="238" d="100"/>
          <a:sy n="238" d="100"/>
        </p:scale>
        <p:origin x="1040" y="168"/>
      </p:cViewPr>
      <p:guideLst>
        <p:guide orient="horz" pos="323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2080"/>
    </p:cViewPr>
  </p:sorterViewPr>
  <p:notesViewPr>
    <p:cSldViewPr snapToObjects="1">
      <p:cViewPr>
        <p:scale>
          <a:sx n="75" d="100"/>
          <a:sy n="75" d="100"/>
        </p:scale>
        <p:origin x="-1404" y="570"/>
      </p:cViewPr>
      <p:guideLst>
        <p:guide orient="horz" pos="2960"/>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McKeown" userId="13967104_tp_dropbox" providerId="OAuth2" clId="{597AD9E1-A259-D54C-8507-5EC42207C1AB}"/>
    <pc:docChg chg="modSld sldOrd">
      <pc:chgData name="Nick McKeown" userId="13967104_tp_dropbox" providerId="OAuth2" clId="{597AD9E1-A259-D54C-8507-5EC42207C1AB}" dt="2020-05-07T15:51:23.118" v="4" actId="1076"/>
      <pc:docMkLst>
        <pc:docMk/>
      </pc:docMkLst>
      <pc:sldChg chg="modSp">
        <pc:chgData name="Nick McKeown" userId="13967104_tp_dropbox" providerId="OAuth2" clId="{597AD9E1-A259-D54C-8507-5EC42207C1AB}" dt="2020-05-05T15:56:34.182" v="2" actId="20577"/>
        <pc:sldMkLst>
          <pc:docMk/>
          <pc:sldMk cId="1220912020" sldId="414"/>
        </pc:sldMkLst>
        <pc:spChg chg="mod">
          <ac:chgData name="Nick McKeown" userId="13967104_tp_dropbox" providerId="OAuth2" clId="{597AD9E1-A259-D54C-8507-5EC42207C1AB}" dt="2020-05-05T15:56:34.182" v="2" actId="20577"/>
          <ac:spMkLst>
            <pc:docMk/>
            <pc:sldMk cId="1220912020" sldId="414"/>
            <ac:spMk id="4" creationId="{00000000-0000-0000-0000-000000000000}"/>
          </ac:spMkLst>
        </pc:spChg>
      </pc:sldChg>
      <pc:sldChg chg="ord">
        <pc:chgData name="Nick McKeown" userId="13967104_tp_dropbox" providerId="OAuth2" clId="{597AD9E1-A259-D54C-8507-5EC42207C1AB}" dt="2020-05-07T15:51:23.118" v="4" actId="1076"/>
        <pc:sldMkLst>
          <pc:docMk/>
          <pc:sldMk cId="0" sldId="2012"/>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2694F237-4635-9E40-A9C0-4F58F1ACB696}"/>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7" name="Rectangle 3">
            <a:extLst>
              <a:ext uri="{FF2B5EF4-FFF2-40B4-BE49-F238E27FC236}">
                <a16:creationId xmlns:a16="http://schemas.microsoft.com/office/drawing/2014/main" id="{4933FD7A-F7E9-8A4E-A51C-547E02642865}"/>
              </a:ext>
            </a:extLst>
          </p:cNvPr>
          <p:cNvSpPr>
            <a:spLocks noGrp="1" noChangeArrowheads="1"/>
          </p:cNvSpPr>
          <p:nvPr>
            <p:ph type="dt" sz="quarter"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77508" name="Rectangle 4">
            <a:extLst>
              <a:ext uri="{FF2B5EF4-FFF2-40B4-BE49-F238E27FC236}">
                <a16:creationId xmlns:a16="http://schemas.microsoft.com/office/drawing/2014/main" id="{D57D31B1-A3BA-E341-991C-1A9B5ED412D4}"/>
              </a:ext>
            </a:extLst>
          </p:cNvPr>
          <p:cNvSpPr>
            <a:spLocks noGrp="1" noChangeArrowheads="1"/>
          </p:cNvSpPr>
          <p:nvPr>
            <p:ph type="ftr" sz="quarter" idx="2"/>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9" name="Rectangle 5">
            <a:extLst>
              <a:ext uri="{FF2B5EF4-FFF2-40B4-BE49-F238E27FC236}">
                <a16:creationId xmlns:a16="http://schemas.microsoft.com/office/drawing/2014/main" id="{101C2EFC-4101-A846-97F6-6E9BFB251CD1}"/>
              </a:ext>
            </a:extLst>
          </p:cNvPr>
          <p:cNvSpPr>
            <a:spLocks noGrp="1" noChangeArrowheads="1"/>
          </p:cNvSpPr>
          <p:nvPr>
            <p:ph type="sldNum" sz="quarter" idx="3"/>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07224003-4BBE-E840-9010-F13EB27404C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F3560BE-F5CF-5444-A80E-9490271AF45A}"/>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59" name="Rectangle 3">
            <a:extLst>
              <a:ext uri="{FF2B5EF4-FFF2-40B4-BE49-F238E27FC236}">
                <a16:creationId xmlns:a16="http://schemas.microsoft.com/office/drawing/2014/main" id="{A1B3D231-88DD-9D4E-89ED-B585C2BD1648}"/>
              </a:ext>
            </a:extLst>
          </p:cNvPr>
          <p:cNvSpPr>
            <a:spLocks noGrp="1" noChangeArrowheads="1"/>
          </p:cNvSpPr>
          <p:nvPr>
            <p:ph type="dt"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4AE51DA4-2E86-3A4A-BB30-6E87CC97DED1}"/>
              </a:ext>
            </a:extLst>
          </p:cNvPr>
          <p:cNvSpPr>
            <a:spLocks noGrp="1" noRot="1" noChangeAspect="1" noChangeArrowheads="1" noTextEdit="1"/>
          </p:cNvSpPr>
          <p:nvPr>
            <p:ph type="sldImg" idx="2"/>
          </p:nvPr>
        </p:nvSpPr>
        <p:spPr bwMode="auto">
          <a:xfrm>
            <a:off x="292100"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5">
            <a:extLst>
              <a:ext uri="{FF2B5EF4-FFF2-40B4-BE49-F238E27FC236}">
                <a16:creationId xmlns:a16="http://schemas.microsoft.com/office/drawing/2014/main" id="{6715641E-60AA-9B42-A9F3-BC93FCF1D454}"/>
              </a:ext>
            </a:extLst>
          </p:cNvPr>
          <p:cNvSpPr>
            <a:spLocks noGrp="1" noChangeArrowheads="1"/>
          </p:cNvSpPr>
          <p:nvPr>
            <p:ph type="body" sz="quarter" idx="3"/>
          </p:nvPr>
        </p:nvSpPr>
        <p:spPr bwMode="auto">
          <a:xfrm>
            <a:off x="684213" y="4464050"/>
            <a:ext cx="5476875" cy="4227513"/>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6262" name="Rectangle 6">
            <a:extLst>
              <a:ext uri="{FF2B5EF4-FFF2-40B4-BE49-F238E27FC236}">
                <a16:creationId xmlns:a16="http://schemas.microsoft.com/office/drawing/2014/main" id="{1555EE10-A825-D646-84C2-B75C8145E2FE}"/>
              </a:ext>
            </a:extLst>
          </p:cNvPr>
          <p:cNvSpPr>
            <a:spLocks noGrp="1" noChangeArrowheads="1"/>
          </p:cNvSpPr>
          <p:nvPr>
            <p:ph type="ftr" sz="quarter" idx="4"/>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63" name="Rectangle 7">
            <a:extLst>
              <a:ext uri="{FF2B5EF4-FFF2-40B4-BE49-F238E27FC236}">
                <a16:creationId xmlns:a16="http://schemas.microsoft.com/office/drawing/2014/main" id="{B2D83ECF-0172-E640-9B9E-A7E3552DEEDA}"/>
              </a:ext>
            </a:extLst>
          </p:cNvPr>
          <p:cNvSpPr>
            <a:spLocks noGrp="1" noChangeArrowheads="1"/>
          </p:cNvSpPr>
          <p:nvPr>
            <p:ph type="sldNum" sz="quarter" idx="5"/>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844DEB0E-AF7D-3048-8805-60F1911FB7A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65" charset="0"/>
        <a:ea typeface="ＭＳ Ｐゴシック" charset="0"/>
        <a:cs typeface="Times New Roman"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4">
            <a:extLst>
              <a:ext uri="{FF2B5EF4-FFF2-40B4-BE49-F238E27FC236}">
                <a16:creationId xmlns:a16="http://schemas.microsoft.com/office/drawing/2014/main" id="{BAB4E85C-1F65-F14B-A803-B2297F53FDB4}"/>
              </a:ext>
            </a:extLst>
          </p:cNvPr>
          <p:cNvSpPr>
            <a:spLocks noGrp="1" noChangeArrowheads="1"/>
          </p:cNvSpPr>
          <p:nvPr>
            <p:ph type="dt" sz="quarter" idx="1"/>
          </p:nvPr>
        </p:nvSpPr>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ClrTx/>
              <a:buFontTx/>
              <a:buNone/>
              <a:defRPr/>
            </a:pPr>
            <a:r>
              <a:rPr lang="en-US" altLang="en-US"/>
              <a:t>04/03/18</a:t>
            </a:r>
          </a:p>
        </p:txBody>
      </p:sp>
      <p:sp>
        <p:nvSpPr>
          <p:cNvPr id="19459" name="Rectangle 8">
            <a:extLst>
              <a:ext uri="{FF2B5EF4-FFF2-40B4-BE49-F238E27FC236}">
                <a16:creationId xmlns:a16="http://schemas.microsoft.com/office/drawing/2014/main" id="{140F49DD-5D33-CD44-BC30-6E366ED2BF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9pPr>
          </a:lstStyle>
          <a:p>
            <a:pPr>
              <a:buSzPct val="100000"/>
            </a:pPr>
            <a:fld id="{7D497164-C904-E44F-BF27-0D6F07A67EA5}" type="slidenum">
              <a:rPr lang="en-US" altLang="en-US" sz="1200">
                <a:solidFill>
                  <a:srgbClr val="000000"/>
                </a:solidFill>
                <a:latin typeface="Times New Roman" panose="02020603050405020304" pitchFamily="18" charset="0"/>
              </a:rPr>
              <a:pPr>
                <a:buSzPct val="100000"/>
              </a:pPr>
              <a:t>1</a:t>
            </a:fld>
            <a:endParaRPr lang="en-US" altLang="en-US" sz="1200">
              <a:solidFill>
                <a:srgbClr val="000000"/>
              </a:solidFill>
              <a:latin typeface="Times New Roman" panose="02020603050405020304" pitchFamily="18" charset="0"/>
            </a:endParaRPr>
          </a:p>
        </p:txBody>
      </p:sp>
      <p:sp>
        <p:nvSpPr>
          <p:cNvPr id="19460" name="Text Box 1">
            <a:extLst>
              <a:ext uri="{FF2B5EF4-FFF2-40B4-BE49-F238E27FC236}">
                <a16:creationId xmlns:a16="http://schemas.microsoft.com/office/drawing/2014/main" id="{CC411B7F-C770-264F-82B4-8F4AAB50AC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1" name="Text Box 2">
            <a:extLst>
              <a:ext uri="{FF2B5EF4-FFF2-40B4-BE49-F238E27FC236}">
                <a16:creationId xmlns:a16="http://schemas.microsoft.com/office/drawing/2014/main" id="{3F1E2DC3-B740-FE4A-BBC9-56D0037DFA1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a software control point inside every server.</a:t>
            </a:r>
          </a:p>
          <a:p>
            <a:r>
              <a:rPr lang="en-US" dirty="0"/>
              <a:t>Background: OVS (Open </a:t>
            </a:r>
            <a:r>
              <a:rPr lang="en-US" dirty="0" err="1"/>
              <a:t>vSwitch</a:t>
            </a:r>
            <a:r>
              <a:rPr lang="en-US" dirty="0"/>
              <a:t>) was created at the time, to go with NVP, and </a:t>
            </a:r>
            <a:r>
              <a:rPr lang="en-US" dirty="0" err="1"/>
              <a:t>upstreamed</a:t>
            </a:r>
            <a:r>
              <a:rPr lang="en-US" dirty="0"/>
              <a:t> to Linux distributed.</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20</a:t>
            </a:fld>
            <a:endParaRPr lang="en-US" altLang="en-US"/>
          </a:p>
        </p:txBody>
      </p:sp>
    </p:spTree>
    <p:extLst>
      <p:ext uri="{BB962C8B-B14F-4D97-AF65-F5344CB8AC3E}">
        <p14:creationId xmlns:p14="http://schemas.microsoft.com/office/powerpoint/2010/main" val="3276055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Arial" charset="0"/>
              </a:rPr>
              <a:t>Note virtualization goes above control plane in this case: Each control program sees an abstract model of the network to control.</a:t>
            </a:r>
          </a:p>
        </p:txBody>
      </p:sp>
    </p:spTree>
    <p:extLst>
      <p:ext uri="{BB962C8B-B14F-4D97-AF65-F5344CB8AC3E}">
        <p14:creationId xmlns:p14="http://schemas.microsoft.com/office/powerpoint/2010/main" val="276850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28</a:t>
            </a:fld>
            <a:endParaRPr lang="en-US" altLang="en-US"/>
          </a:p>
        </p:txBody>
      </p:sp>
    </p:spTree>
    <p:extLst>
      <p:ext uri="{BB962C8B-B14F-4D97-AF65-F5344CB8AC3E}">
        <p14:creationId xmlns:p14="http://schemas.microsoft.com/office/powerpoint/2010/main" val="1863253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FA878E56-8693-AC44-80C6-6092DD0A1A33}"/>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5F318ECD-54FA-ED4D-A60B-4FA2393A3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36867" name="Slide Number Placeholder 3">
            <a:extLst>
              <a:ext uri="{FF2B5EF4-FFF2-40B4-BE49-F238E27FC236}">
                <a16:creationId xmlns:a16="http://schemas.microsoft.com/office/drawing/2014/main" id="{3C21128D-D0FD-F24E-94EA-BFFA1CB47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C43D4B6-BA0C-B041-84C1-4D2E20E0D97D}" type="slidenum">
              <a:rPr lang="en-US" altLang="en-US" sz="1200"/>
              <a:pPr/>
              <a:t>2</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72401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0"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19966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Barbara </a:t>
            </a:r>
            <a:r>
              <a:rPr lang="en-US" sz="1200" b="0" i="0" u="none" strike="noStrike" kern="1200" dirty="0" err="1">
                <a:solidFill>
                  <a:schemeClr val="tx1"/>
                </a:solidFill>
                <a:effectLst/>
                <a:latin typeface="+mn-lt"/>
                <a:ea typeface="+mn-ea"/>
                <a:cs typeface="+mn-cs"/>
              </a:rPr>
              <a:t>Liskov</a:t>
            </a:r>
            <a:r>
              <a:rPr lang="en-US" sz="1200" b="0" i="0" u="none" strike="noStrike" kern="1200" dirty="0">
                <a:solidFill>
                  <a:schemeClr val="tx1"/>
                </a:solidFill>
                <a:effectLst/>
                <a:latin typeface="+mn-lt"/>
                <a:ea typeface="+mn-ea"/>
                <a:cs typeface="+mn-cs"/>
              </a:rPr>
              <a:t> said about computer science: “Modularity based on abstraction is the way things are done!” Abstractions are arguably the foundation upon which computers and entire data-centers are built.</a:t>
            </a:r>
            <a:endParaRPr lang="en-US" b="0" dirty="0">
              <a:effectLst/>
            </a:endParaRPr>
          </a:p>
          <a:p>
            <a:br>
              <a:rPr lang="en-US" dirty="0"/>
            </a:br>
            <a:r>
              <a:rPr lang="en-US" sz="1200" b="0" i="0" u="none" strike="noStrike" kern="1200" dirty="0">
                <a:solidFill>
                  <a:schemeClr val="tx1"/>
                </a:solidFill>
                <a:effectLst/>
                <a:latin typeface="+mn-lt"/>
                <a:ea typeface="+mn-ea"/>
                <a:cs typeface="+mn-cs"/>
              </a:rPr>
              <a:t>I actually think the past ten years in networking has been </a:t>
            </a:r>
            <a:r>
              <a:rPr lang="en-US" sz="1200" b="1" i="1" u="none" strike="noStrike" kern="1200" dirty="0">
                <a:solidFill>
                  <a:schemeClr val="tx1"/>
                </a:solidFill>
                <a:effectLst/>
                <a:latin typeface="+mn-lt"/>
                <a:ea typeface="+mn-ea"/>
                <a:cs typeface="+mn-cs"/>
              </a:rPr>
              <a:t>all about</a:t>
            </a:r>
            <a:r>
              <a:rPr lang="en-US" sz="1200" b="0" i="0" u="none" strike="noStrike" kern="1200" dirty="0">
                <a:solidFill>
                  <a:schemeClr val="tx1"/>
                </a:solidFill>
                <a:effectLst/>
                <a:latin typeface="+mn-lt"/>
                <a:ea typeface="+mn-ea"/>
                <a:cs typeface="+mn-cs"/>
              </a:rPr>
              <a:t> creating new abstractions for network control planes.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13</a:t>
            </a:fld>
            <a:endParaRPr lang="en-US"/>
          </a:p>
        </p:txBody>
      </p:sp>
    </p:spTree>
    <p:extLst>
      <p:ext uri="{BB962C8B-B14F-4D97-AF65-F5344CB8AC3E}">
        <p14:creationId xmlns:p14="http://schemas.microsoft.com/office/powerpoint/2010/main" val="21936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world of computing is </a:t>
            </a:r>
            <a:r>
              <a:rPr lang="en-US" sz="1200" b="1" i="1" u="none" strike="noStrike" kern="1200" dirty="0">
                <a:solidFill>
                  <a:schemeClr val="tx1"/>
                </a:solidFill>
                <a:effectLst/>
                <a:latin typeface="+mn-lt"/>
                <a:ea typeface="+mn-ea"/>
                <a:cs typeface="+mn-cs"/>
              </a:rPr>
              <a:t>built</a:t>
            </a:r>
            <a:r>
              <a:rPr lang="en-US" sz="1200" b="0" i="0" u="none" strike="noStrike" kern="1200" dirty="0">
                <a:solidFill>
                  <a:schemeClr val="tx1"/>
                </a:solidFill>
                <a:effectLst/>
                <a:latin typeface="+mn-lt"/>
                <a:ea typeface="+mn-ea"/>
                <a:cs typeface="+mn-cs"/>
              </a:rPr>
              <a:t> on a foundation of clever abstractions. </a:t>
            </a:r>
          </a:p>
          <a:p>
            <a:pPr rtl="0"/>
            <a:r>
              <a:rPr lang="en-US" sz="1200" b="0" i="0" u="none" strike="noStrike" kern="1200" dirty="0">
                <a:solidFill>
                  <a:schemeClr val="tx1"/>
                </a:solidFill>
                <a:effectLst/>
                <a:latin typeface="+mn-lt"/>
                <a:ea typeface="+mn-ea"/>
                <a:cs typeface="+mn-cs"/>
              </a:rPr>
              <a:t>The abstraction of virtual memory means our applications don’t have to worry about managing physical memory locations and caches. Abstractions for file systems means our applications can open, update and close files without needing to know what hardware the file system uses, or where it is located. The abstraction of an operating system means our applications don’t have to worry about how processes are scheduled and peripherals are shared.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14</a:t>
            </a:fld>
            <a:endParaRPr lang="en-US"/>
          </a:p>
        </p:txBody>
      </p:sp>
    </p:spTree>
    <p:extLst>
      <p:ext uri="{BB962C8B-B14F-4D97-AF65-F5344CB8AC3E}">
        <p14:creationId xmlns:p14="http://schemas.microsoft.com/office/powerpoint/2010/main" val="389646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a:t>
            </a:r>
          </a:p>
          <a:p>
            <a:pPr marL="342900" indent="-342900">
              <a:buAutoNum type="arabicPeriod"/>
            </a:pPr>
            <a:r>
              <a:rPr lang="en-US" dirty="0"/>
              <a:t>DC owner can move VMs around without changing addresses. Why would that matter?</a:t>
            </a:r>
          </a:p>
          <a:p>
            <a:pPr marL="342900" indent="-342900">
              <a:buAutoNum type="arabicPeriod"/>
            </a:pPr>
            <a:r>
              <a:rPr lang="en-US" dirty="0"/>
              <a:t>Can connect back to home network using same addresses</a:t>
            </a:r>
          </a:p>
          <a:p>
            <a:pPr marL="342900" indent="-342900">
              <a:buAutoNum type="arabicPeriod"/>
            </a:pPr>
            <a:r>
              <a:rPr lang="en-US" dirty="0"/>
              <a:t>Can potentially allow each tenant to have its own network features. One might want IPv4, another IPv6, another might want firewalls, load-balancing; yet another might use flat Ethernet.</a:t>
            </a:r>
          </a:p>
          <a:p>
            <a:pPr marL="342900" indent="-342900">
              <a:buAutoNum type="arabicPeriod"/>
            </a:pPr>
            <a:r>
              <a:rPr lang="en-US" dirty="0"/>
              <a:t>Can connect back to same home network using same features and middleboxes.</a:t>
            </a:r>
          </a:p>
          <a:p>
            <a:pPr marL="342900" indent="-342900">
              <a:buAutoNum type="arabicPeriod"/>
            </a:pPr>
            <a:r>
              <a:rPr lang="en-US" dirty="0"/>
              <a:t>Can potentially move to new data center or cloud, if they are compatible.</a:t>
            </a:r>
          </a:p>
          <a:p>
            <a:pPr marL="342900" indent="-3429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16</a:t>
            </a:fld>
            <a:endParaRPr lang="en-US" altLang="en-US"/>
          </a:p>
        </p:txBody>
      </p:sp>
    </p:spTree>
    <p:extLst>
      <p:ext uri="{BB962C8B-B14F-4D97-AF65-F5344CB8AC3E}">
        <p14:creationId xmlns:p14="http://schemas.microsoft.com/office/powerpoint/2010/main" val="388294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clean abstraction: Just abstracts forwarding, not control. </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17</a:t>
            </a:fld>
            <a:endParaRPr lang="en-US" altLang="en-US"/>
          </a:p>
        </p:txBody>
      </p:sp>
    </p:spTree>
    <p:extLst>
      <p:ext uri="{BB962C8B-B14F-4D97-AF65-F5344CB8AC3E}">
        <p14:creationId xmlns:p14="http://schemas.microsoft.com/office/powerpoint/2010/main" val="1367276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Slices up the header space resources; can’t support arbitrary address space.</a:t>
            </a:r>
          </a:p>
        </p:txBody>
      </p:sp>
      <p:sp>
        <p:nvSpPr>
          <p:cNvPr id="4" name="Slide Number Placeholder 3"/>
          <p:cNvSpPr>
            <a:spLocks noGrp="1"/>
          </p:cNvSpPr>
          <p:nvPr>
            <p:ph type="sldNum" sz="quarter" idx="5"/>
          </p:nvPr>
        </p:nvSpPr>
        <p:spPr/>
        <p:txBody>
          <a:bodyPr/>
          <a:lstStyle/>
          <a:p>
            <a:fld id="{844DEB0E-AF7D-3048-8805-60F1911FB7A8}" type="slidenum">
              <a:rPr lang="en-US" altLang="en-US" smtClean="0"/>
              <a:pPr/>
              <a:t>18</a:t>
            </a:fld>
            <a:endParaRPr lang="en-US" altLang="en-US"/>
          </a:p>
        </p:txBody>
      </p:sp>
    </p:spTree>
    <p:extLst>
      <p:ext uri="{BB962C8B-B14F-4D97-AF65-F5344CB8AC3E}">
        <p14:creationId xmlns:p14="http://schemas.microsoft.com/office/powerpoint/2010/main" val="124253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224DDA2E-56B4-9046-AFAB-68D0F921E7F9}"/>
              </a:ext>
            </a:extLst>
          </p:cNvPr>
          <p:cNvSpPr>
            <a:spLocks noGrp="1" noChangeArrowheads="1"/>
          </p:cNvSpPr>
          <p:nvPr>
            <p:ph type="sldNum" sz="quarter" idx="10"/>
          </p:nvPr>
        </p:nvSpPr>
        <p:spPr>
          <a:ln/>
        </p:spPr>
        <p:txBody>
          <a:bodyPr/>
          <a:lstStyle>
            <a:lvl1pPr>
              <a:defRPr/>
            </a:lvl1pPr>
          </a:lstStyle>
          <a:p>
            <a:fld id="{C9E6340A-C286-D14B-87B3-E30F2E38425E}" type="slidenum">
              <a:rPr lang="en-US" altLang="en-US"/>
              <a:pPr/>
              <a:t>‹#›</a:t>
            </a:fld>
            <a:endParaRPr lang="en-US" altLang="en-US"/>
          </a:p>
        </p:txBody>
      </p:sp>
    </p:spTree>
    <p:extLst>
      <p:ext uri="{BB962C8B-B14F-4D97-AF65-F5344CB8AC3E}">
        <p14:creationId xmlns:p14="http://schemas.microsoft.com/office/powerpoint/2010/main" val="45612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D8D953CB-5CBB-8046-8FC5-44F5ACEBB26D}"/>
              </a:ext>
            </a:extLst>
          </p:cNvPr>
          <p:cNvSpPr>
            <a:spLocks noGrp="1" noChangeArrowheads="1"/>
          </p:cNvSpPr>
          <p:nvPr>
            <p:ph type="sldNum" sz="quarter" idx="10"/>
          </p:nvPr>
        </p:nvSpPr>
        <p:spPr>
          <a:ln/>
        </p:spPr>
        <p:txBody>
          <a:bodyPr/>
          <a:lstStyle>
            <a:lvl1pPr>
              <a:defRPr/>
            </a:lvl1pPr>
          </a:lstStyle>
          <a:p>
            <a:fld id="{9348F6BE-35C0-FA45-8A15-123639A4F292}" type="slidenum">
              <a:rPr lang="en-US" altLang="en-US"/>
              <a:pPr/>
              <a:t>‹#›</a:t>
            </a:fld>
            <a:endParaRPr lang="en-US" altLang="en-US"/>
          </a:p>
        </p:txBody>
      </p:sp>
    </p:spTree>
    <p:extLst>
      <p:ext uri="{BB962C8B-B14F-4D97-AF65-F5344CB8AC3E}">
        <p14:creationId xmlns:p14="http://schemas.microsoft.com/office/powerpoint/2010/main" val="300995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1F9892FF-4EF7-2543-A847-02C58EDABD1C}"/>
              </a:ext>
            </a:extLst>
          </p:cNvPr>
          <p:cNvSpPr>
            <a:spLocks noGrp="1" noChangeArrowheads="1"/>
          </p:cNvSpPr>
          <p:nvPr>
            <p:ph type="sldNum" sz="quarter" idx="10"/>
          </p:nvPr>
        </p:nvSpPr>
        <p:spPr>
          <a:ln/>
        </p:spPr>
        <p:txBody>
          <a:bodyPr/>
          <a:lstStyle>
            <a:lvl1pPr>
              <a:defRPr/>
            </a:lvl1pPr>
          </a:lstStyle>
          <a:p>
            <a:fld id="{35F13EFA-2572-164D-B51D-1447E74E5629}" type="slidenum">
              <a:rPr lang="en-US" altLang="en-US"/>
              <a:pPr/>
              <a:t>‹#›</a:t>
            </a:fld>
            <a:endParaRPr lang="en-US" altLang="en-US"/>
          </a:p>
        </p:txBody>
      </p:sp>
    </p:spTree>
    <p:extLst>
      <p:ext uri="{BB962C8B-B14F-4D97-AF65-F5344CB8AC3E}">
        <p14:creationId xmlns:p14="http://schemas.microsoft.com/office/powerpoint/2010/main" val="60558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1" y="67866"/>
            <a:ext cx="8226425" cy="1129903"/>
          </a:xfrm>
        </p:spPr>
        <p:txBody>
          <a:bodyPr/>
          <a:lstStyle/>
          <a:p>
            <a:r>
              <a:rPr lang="en-US"/>
              <a:t>Click to edit Master title style</a:t>
            </a:r>
          </a:p>
        </p:txBody>
      </p:sp>
      <p:sp>
        <p:nvSpPr>
          <p:cNvPr id="3" name="Rectangle 10">
            <a:extLst>
              <a:ext uri="{FF2B5EF4-FFF2-40B4-BE49-F238E27FC236}">
                <a16:creationId xmlns:a16="http://schemas.microsoft.com/office/drawing/2014/main" id="{C094F388-7CF0-7B4C-A150-49387568578B}"/>
              </a:ext>
            </a:extLst>
          </p:cNvPr>
          <p:cNvSpPr>
            <a:spLocks noGrp="1" noChangeArrowheads="1"/>
          </p:cNvSpPr>
          <p:nvPr>
            <p:ph type="sldNum" sz="quarter" idx="10"/>
          </p:nvPr>
        </p:nvSpPr>
        <p:spPr>
          <a:ln/>
        </p:spPr>
        <p:txBody>
          <a:bodyPr/>
          <a:lstStyle>
            <a:lvl1pPr>
              <a:defRPr/>
            </a:lvl1pPr>
          </a:lstStyle>
          <a:p>
            <a:fld id="{35FE0DE3-804F-2440-971F-D9D452A97F68}" type="slidenum">
              <a:rPr lang="en-US" altLang="en-US"/>
              <a:pPr/>
              <a:t>‹#›</a:t>
            </a:fld>
            <a:endParaRPr lang="en-US" altLang="en-US"/>
          </a:p>
        </p:txBody>
      </p:sp>
    </p:spTree>
    <p:extLst>
      <p:ext uri="{BB962C8B-B14F-4D97-AF65-F5344CB8AC3E}">
        <p14:creationId xmlns:p14="http://schemas.microsoft.com/office/powerpoint/2010/main" val="1256422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8ECB71CC-0BDC-F746-AD73-8FA97C96CDD6}"/>
              </a:ext>
            </a:extLst>
          </p:cNvPr>
          <p:cNvSpPr>
            <a:spLocks noGrp="1" noChangeArrowheads="1"/>
          </p:cNvSpPr>
          <p:nvPr>
            <p:ph type="sldNum" sz="quarter" idx="10"/>
          </p:nvPr>
        </p:nvSpPr>
        <p:spPr>
          <a:ln/>
        </p:spPr>
        <p:txBody>
          <a:bodyPr/>
          <a:lstStyle>
            <a:lvl1pPr>
              <a:defRPr/>
            </a:lvl1pPr>
          </a:lstStyle>
          <a:p>
            <a:fld id="{5328B5F4-9676-1D47-98AA-AF6FFDAECEFB}" type="slidenum">
              <a:rPr lang="en-US" altLang="en-US"/>
              <a:pPr/>
              <a:t>‹#›</a:t>
            </a:fld>
            <a:endParaRPr lang="en-US" altLang="en-US"/>
          </a:p>
        </p:txBody>
      </p:sp>
    </p:spTree>
    <p:extLst>
      <p:ext uri="{BB962C8B-B14F-4D97-AF65-F5344CB8AC3E}">
        <p14:creationId xmlns:p14="http://schemas.microsoft.com/office/powerpoint/2010/main" val="329349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0">
            <a:extLst>
              <a:ext uri="{FF2B5EF4-FFF2-40B4-BE49-F238E27FC236}">
                <a16:creationId xmlns:a16="http://schemas.microsoft.com/office/drawing/2014/main" id="{5289E998-D78E-F244-AFAB-CC1A4CC30180}"/>
              </a:ext>
            </a:extLst>
          </p:cNvPr>
          <p:cNvSpPr>
            <a:spLocks noGrp="1" noChangeArrowheads="1"/>
          </p:cNvSpPr>
          <p:nvPr>
            <p:ph type="sldNum" sz="quarter" idx="10"/>
          </p:nvPr>
        </p:nvSpPr>
        <p:spPr>
          <a:ln/>
        </p:spPr>
        <p:txBody>
          <a:bodyPr/>
          <a:lstStyle>
            <a:lvl1pPr>
              <a:defRPr/>
            </a:lvl1pPr>
          </a:lstStyle>
          <a:p>
            <a:fld id="{A01C77D2-228A-4F42-BF6E-07454FB63B8F}" type="slidenum">
              <a:rPr lang="en-US" altLang="en-US"/>
              <a:pPr/>
              <a:t>‹#›</a:t>
            </a:fld>
            <a:endParaRPr lang="en-US" altLang="en-US"/>
          </a:p>
        </p:txBody>
      </p:sp>
    </p:spTree>
    <p:extLst>
      <p:ext uri="{BB962C8B-B14F-4D97-AF65-F5344CB8AC3E}">
        <p14:creationId xmlns:p14="http://schemas.microsoft.com/office/powerpoint/2010/main" val="227419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9BD1FE2-C3E1-DA44-BA3C-64F304DCED82}"/>
              </a:ext>
            </a:extLst>
          </p:cNvPr>
          <p:cNvSpPr>
            <a:spLocks noGrp="1" noChangeArrowheads="1"/>
          </p:cNvSpPr>
          <p:nvPr>
            <p:ph type="sldNum" sz="quarter" idx="10"/>
          </p:nvPr>
        </p:nvSpPr>
        <p:spPr>
          <a:ln/>
        </p:spPr>
        <p:txBody>
          <a:bodyPr/>
          <a:lstStyle>
            <a:lvl1pPr>
              <a:defRPr/>
            </a:lvl1pPr>
          </a:lstStyle>
          <a:p>
            <a:fld id="{F2605EC0-BAF3-DD41-AE64-E40F5DF1FE36}" type="slidenum">
              <a:rPr lang="en-US" altLang="en-US"/>
              <a:pPr/>
              <a:t>‹#›</a:t>
            </a:fld>
            <a:endParaRPr lang="en-US" altLang="en-US"/>
          </a:p>
        </p:txBody>
      </p:sp>
    </p:spTree>
    <p:extLst>
      <p:ext uri="{BB962C8B-B14F-4D97-AF65-F5344CB8AC3E}">
        <p14:creationId xmlns:p14="http://schemas.microsoft.com/office/powerpoint/2010/main" val="859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63C34B89-03EA-BC40-9B34-2ABBADE5EAD1}"/>
              </a:ext>
            </a:extLst>
          </p:cNvPr>
          <p:cNvSpPr>
            <a:spLocks noGrp="1" noChangeArrowheads="1"/>
          </p:cNvSpPr>
          <p:nvPr>
            <p:ph type="sldNum" sz="quarter" idx="10"/>
          </p:nvPr>
        </p:nvSpPr>
        <p:spPr>
          <a:ln/>
        </p:spPr>
        <p:txBody>
          <a:bodyPr/>
          <a:lstStyle>
            <a:lvl1pPr>
              <a:defRPr/>
            </a:lvl1pPr>
          </a:lstStyle>
          <a:p>
            <a:fld id="{06FDCE43-CAD3-B84C-852A-F1847C8700FB}" type="slidenum">
              <a:rPr lang="en-US" altLang="en-US"/>
              <a:pPr/>
              <a:t>‹#›</a:t>
            </a:fld>
            <a:endParaRPr lang="en-US" altLang="en-US"/>
          </a:p>
        </p:txBody>
      </p:sp>
    </p:spTree>
    <p:extLst>
      <p:ext uri="{BB962C8B-B14F-4D97-AF65-F5344CB8AC3E}">
        <p14:creationId xmlns:p14="http://schemas.microsoft.com/office/powerpoint/2010/main" val="111457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BE788F69-EC91-B84C-8403-2ABA504706D6}"/>
              </a:ext>
            </a:extLst>
          </p:cNvPr>
          <p:cNvSpPr>
            <a:spLocks noGrp="1" noChangeArrowheads="1"/>
          </p:cNvSpPr>
          <p:nvPr>
            <p:ph type="sldNum" sz="quarter" idx="10"/>
          </p:nvPr>
        </p:nvSpPr>
        <p:spPr>
          <a:ln/>
        </p:spPr>
        <p:txBody>
          <a:bodyPr/>
          <a:lstStyle>
            <a:lvl1pPr>
              <a:defRPr/>
            </a:lvl1pPr>
          </a:lstStyle>
          <a:p>
            <a:fld id="{5362F1D9-FE34-B347-A00E-420F037BCE0D}" type="slidenum">
              <a:rPr lang="en-US" altLang="en-US"/>
              <a:pPr/>
              <a:t>‹#›</a:t>
            </a:fld>
            <a:endParaRPr lang="en-US" altLang="en-US"/>
          </a:p>
        </p:txBody>
      </p:sp>
    </p:spTree>
    <p:extLst>
      <p:ext uri="{BB962C8B-B14F-4D97-AF65-F5344CB8AC3E}">
        <p14:creationId xmlns:p14="http://schemas.microsoft.com/office/powerpoint/2010/main" val="291236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9D8B5C0-54D7-9246-B282-02FFF8FC5AE3}"/>
              </a:ext>
            </a:extLst>
          </p:cNvPr>
          <p:cNvSpPr>
            <a:spLocks noGrp="1" noChangeArrowheads="1"/>
          </p:cNvSpPr>
          <p:nvPr>
            <p:ph type="sldNum" sz="quarter" idx="10"/>
          </p:nvPr>
        </p:nvSpPr>
        <p:spPr>
          <a:ln/>
        </p:spPr>
        <p:txBody>
          <a:bodyPr/>
          <a:lstStyle>
            <a:lvl1pPr>
              <a:defRPr/>
            </a:lvl1pPr>
          </a:lstStyle>
          <a:p>
            <a:fld id="{C66F5D1F-6A54-A841-AD98-E6EEE9492094}" type="slidenum">
              <a:rPr lang="en-US" altLang="en-US"/>
              <a:pPr/>
              <a:t>‹#›</a:t>
            </a:fld>
            <a:endParaRPr lang="en-US" altLang="en-US"/>
          </a:p>
        </p:txBody>
      </p:sp>
    </p:spTree>
    <p:extLst>
      <p:ext uri="{BB962C8B-B14F-4D97-AF65-F5344CB8AC3E}">
        <p14:creationId xmlns:p14="http://schemas.microsoft.com/office/powerpoint/2010/main" val="26580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76E02432-B604-FC4B-9F08-2A9EE15BA218}"/>
              </a:ext>
            </a:extLst>
          </p:cNvPr>
          <p:cNvSpPr>
            <a:spLocks noGrp="1" noChangeArrowheads="1"/>
          </p:cNvSpPr>
          <p:nvPr>
            <p:ph type="sldNum" sz="quarter" idx="10"/>
          </p:nvPr>
        </p:nvSpPr>
        <p:spPr>
          <a:ln/>
        </p:spPr>
        <p:txBody>
          <a:bodyPr/>
          <a:lstStyle>
            <a:lvl1pPr>
              <a:defRPr/>
            </a:lvl1pPr>
          </a:lstStyle>
          <a:p>
            <a:fld id="{34FCE479-595E-1343-80CF-73F947F281A7}" type="slidenum">
              <a:rPr lang="en-US" altLang="en-US"/>
              <a:pPr/>
              <a:t>‹#›</a:t>
            </a:fld>
            <a:endParaRPr lang="en-US" altLang="en-US"/>
          </a:p>
        </p:txBody>
      </p:sp>
    </p:spTree>
    <p:extLst>
      <p:ext uri="{BB962C8B-B14F-4D97-AF65-F5344CB8AC3E}">
        <p14:creationId xmlns:p14="http://schemas.microsoft.com/office/powerpoint/2010/main" val="30876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106011FB-1045-664D-8F6B-5D02FC1C4A04}"/>
              </a:ext>
            </a:extLst>
          </p:cNvPr>
          <p:cNvSpPr>
            <a:spLocks noGrp="1" noChangeArrowheads="1"/>
          </p:cNvSpPr>
          <p:nvPr>
            <p:ph type="sldNum" sz="quarter" idx="10"/>
          </p:nvPr>
        </p:nvSpPr>
        <p:spPr>
          <a:ln/>
        </p:spPr>
        <p:txBody>
          <a:bodyPr/>
          <a:lstStyle>
            <a:lvl1pPr>
              <a:defRPr/>
            </a:lvl1pPr>
          </a:lstStyle>
          <a:p>
            <a:fld id="{24B6C387-AE83-E649-9C87-A167A90171FB}" type="slidenum">
              <a:rPr lang="en-US" altLang="en-US"/>
              <a:pPr/>
              <a:t>‹#›</a:t>
            </a:fld>
            <a:endParaRPr lang="en-US" altLang="en-US"/>
          </a:p>
        </p:txBody>
      </p:sp>
    </p:spTree>
    <p:extLst>
      <p:ext uri="{BB962C8B-B14F-4D97-AF65-F5344CB8AC3E}">
        <p14:creationId xmlns:p14="http://schemas.microsoft.com/office/powerpoint/2010/main" val="15282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25F1F4-0FFF-9047-BEFF-F73138348E3E}"/>
              </a:ext>
            </a:extLst>
          </p:cNvPr>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F19F728-B02C-0D43-8DC9-0A68943AE718}"/>
              </a:ext>
            </a:extLst>
          </p:cNvPr>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a:extLst>
              <a:ext uri="{FF2B5EF4-FFF2-40B4-BE49-F238E27FC236}">
                <a16:creationId xmlns:a16="http://schemas.microsoft.com/office/drawing/2014/main" id="{6EEB84BA-B030-4442-A3BD-32FECA640C20}"/>
              </a:ext>
            </a:extLst>
          </p:cNvPr>
          <p:cNvSpPr>
            <a:spLocks noGrp="1" noChangeArrowheads="1"/>
          </p:cNvSpPr>
          <p:nvPr>
            <p:ph type="sldNum" sz="quarter" idx="4"/>
          </p:nvPr>
        </p:nvSpPr>
        <p:spPr bwMode="auto">
          <a:xfrm>
            <a:off x="6553200" y="4862513"/>
            <a:ext cx="2133600" cy="35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7624CA75-ABB7-7348-AB8B-4341FCBA53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3300">
          <a:solidFill>
            <a:srgbClr val="0000CC"/>
          </a:solidFill>
          <a:latin typeface="+mj-lt"/>
          <a:ea typeface="ＭＳ Ｐゴシック" charset="-128"/>
          <a:cs typeface="ＭＳ Ｐゴシック" charset="-128"/>
        </a:defRPr>
      </a:lvl1pPr>
      <a:lvl2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2pPr>
      <a:lvl3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3pPr>
      <a:lvl4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4pPr>
      <a:lvl5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5pPr>
      <a:lvl6pPr marL="342900" algn="ctr" rtl="0" fontAlgn="base">
        <a:spcBef>
          <a:spcPct val="0"/>
        </a:spcBef>
        <a:spcAft>
          <a:spcPct val="0"/>
        </a:spcAft>
        <a:defRPr sz="3300">
          <a:solidFill>
            <a:srgbClr val="0000CC"/>
          </a:solidFill>
          <a:latin typeface="Arial" pitchFamily="-65" charset="0"/>
        </a:defRPr>
      </a:lvl6pPr>
      <a:lvl7pPr marL="685800" algn="ctr" rtl="0" fontAlgn="base">
        <a:spcBef>
          <a:spcPct val="0"/>
        </a:spcBef>
        <a:spcAft>
          <a:spcPct val="0"/>
        </a:spcAft>
        <a:defRPr sz="3300">
          <a:solidFill>
            <a:srgbClr val="0000CC"/>
          </a:solidFill>
          <a:latin typeface="Arial" pitchFamily="-65" charset="0"/>
        </a:defRPr>
      </a:lvl7pPr>
      <a:lvl8pPr marL="1028700" algn="ctr" rtl="0" fontAlgn="base">
        <a:spcBef>
          <a:spcPct val="0"/>
        </a:spcBef>
        <a:spcAft>
          <a:spcPct val="0"/>
        </a:spcAft>
        <a:defRPr sz="3300">
          <a:solidFill>
            <a:srgbClr val="0000CC"/>
          </a:solidFill>
          <a:latin typeface="Arial" pitchFamily="-65" charset="0"/>
        </a:defRPr>
      </a:lvl8pPr>
      <a:lvl9pPr marL="1371600" algn="ctr" rtl="0" fontAlgn="base">
        <a:spcBef>
          <a:spcPct val="0"/>
        </a:spcBef>
        <a:spcAft>
          <a:spcPct val="0"/>
        </a:spcAft>
        <a:defRPr sz="3300">
          <a:solidFill>
            <a:srgbClr val="0000CC"/>
          </a:solidFill>
          <a:latin typeface="Arial" pitchFamily="-65" charset="0"/>
        </a:defRPr>
      </a:lvl9pPr>
    </p:titleStyle>
    <p:bodyStyle>
      <a:lvl1pPr marL="257175" indent="-257175" algn="l" rtl="0" eaLnBrk="0" fontAlgn="base" hangingPunct="0">
        <a:spcBef>
          <a:spcPct val="20000"/>
        </a:spcBef>
        <a:spcAft>
          <a:spcPct val="0"/>
        </a:spcAft>
        <a:buClr>
          <a:srgbClr val="0000CC"/>
        </a:buClr>
        <a:buSzPct val="75000"/>
        <a:buFont typeface="Wingdings" pitchFamily="2" charset="2"/>
        <a:buChar char="Ø"/>
        <a:defRPr sz="24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SzPct val="75000"/>
        <a:buFont typeface="Wingdings" pitchFamily="2" charset="2"/>
        <a:buChar char="Ø"/>
        <a:defRPr sz="2100">
          <a:solidFill>
            <a:srgbClr val="0000CC"/>
          </a:solidFill>
          <a:latin typeface="+mn-lt"/>
          <a:ea typeface="ＭＳ Ｐゴシック" pitchFamily="-65" charset="-128"/>
        </a:defRPr>
      </a:lvl2pPr>
      <a:lvl3pPr marL="857250" indent="-171450" algn="l" rtl="0" eaLnBrk="0" fontAlgn="base" hangingPunct="0">
        <a:spcBef>
          <a:spcPct val="20000"/>
        </a:spcBef>
        <a:spcAft>
          <a:spcPct val="0"/>
        </a:spcAft>
        <a:buChar char="•"/>
        <a:defRPr>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ea typeface="ＭＳ Ｐゴシック" pitchFamily="-65" charset="-128"/>
        </a:defRPr>
      </a:lvl6pPr>
      <a:lvl7pPr marL="2228850" indent="-171450" algn="l" rtl="0" fontAlgn="base">
        <a:spcBef>
          <a:spcPct val="20000"/>
        </a:spcBef>
        <a:spcAft>
          <a:spcPct val="0"/>
        </a:spcAft>
        <a:buChar char="»"/>
        <a:defRPr sz="1500">
          <a:solidFill>
            <a:schemeClr val="tx1"/>
          </a:solidFill>
          <a:latin typeface="+mn-lt"/>
          <a:ea typeface="ＭＳ Ｐゴシック" pitchFamily="-65" charset="-128"/>
        </a:defRPr>
      </a:lvl7pPr>
      <a:lvl8pPr marL="2571750" indent="-171450" algn="l" rtl="0" fontAlgn="base">
        <a:spcBef>
          <a:spcPct val="20000"/>
        </a:spcBef>
        <a:spcAft>
          <a:spcPct val="0"/>
        </a:spcAft>
        <a:buChar char="»"/>
        <a:defRPr sz="1500">
          <a:solidFill>
            <a:schemeClr val="tx1"/>
          </a:solidFill>
          <a:latin typeface="+mn-lt"/>
          <a:ea typeface="ＭＳ Ｐゴシック" pitchFamily="-65" charset="-128"/>
        </a:defRPr>
      </a:lvl8pPr>
      <a:lvl9pPr marL="2914650" indent="-171450" algn="l" rtl="0" fontAlgn="base">
        <a:spcBef>
          <a:spcPct val="20000"/>
        </a:spcBef>
        <a:spcAft>
          <a:spcPct val="0"/>
        </a:spcAft>
        <a:buChar char="»"/>
        <a:defRPr sz="1500">
          <a:solidFill>
            <a:schemeClr val="tx1"/>
          </a:solidFill>
          <a:latin typeface="+mn-lt"/>
          <a:ea typeface="ＭＳ Ｐゴシック" pitchFamily="-65"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tiff"/><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DDE4D2E0-A21D-CA44-AEC0-3EE7C0B69F3B}"/>
              </a:ext>
            </a:extLst>
          </p:cNvPr>
          <p:cNvSpPr>
            <a:spLocks noChangeArrowheads="1"/>
          </p:cNvSpPr>
          <p:nvPr/>
        </p:nvSpPr>
        <p:spPr bwMode="auto">
          <a:xfrm>
            <a:off x="6199188" y="0"/>
            <a:ext cx="2944812" cy="5143500"/>
          </a:xfrm>
          <a:prstGeom prst="rect">
            <a:avLst/>
          </a:prstGeom>
          <a:solidFill>
            <a:srgbClr val="DDDDDD"/>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en-US" altLang="en-US" sz="1800"/>
          </a:p>
        </p:txBody>
      </p:sp>
      <p:sp>
        <p:nvSpPr>
          <p:cNvPr id="18434" name="Rectangle 2">
            <a:extLst>
              <a:ext uri="{FF2B5EF4-FFF2-40B4-BE49-F238E27FC236}">
                <a16:creationId xmlns:a16="http://schemas.microsoft.com/office/drawing/2014/main" id="{6E7999AD-B9A7-6F4B-8320-A09B1E0F718E}"/>
              </a:ext>
            </a:extLst>
          </p:cNvPr>
          <p:cNvSpPr>
            <a:spLocks noGrp="1" noChangeArrowheads="1"/>
          </p:cNvSpPr>
          <p:nvPr>
            <p:ph type="subTitle" idx="4294967295"/>
          </p:nvPr>
        </p:nvSpPr>
        <p:spPr>
          <a:xfrm>
            <a:off x="-76200" y="2190750"/>
            <a:ext cx="6275388" cy="1428750"/>
          </a:xfrm>
        </p:spPr>
        <p:txBody>
          <a:bodyPr lIns="50760" tIns="50760" rIns="99090" bIns="50760"/>
          <a:lstStyle/>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2800" dirty="0">
                <a:ea typeface="ＭＳ Ｐゴシック" panose="020B0600070205080204" pitchFamily="34" charset="-128"/>
                <a:cs typeface="Arial" panose="020B0604020202020204" pitchFamily="34" charset="0"/>
              </a:rPr>
              <a:t>Lecture 9: SDN (2)</a:t>
            </a:r>
          </a:p>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2000" dirty="0">
                <a:solidFill>
                  <a:schemeClr val="accent2"/>
                </a:solidFill>
                <a:ea typeface="ＭＳ Ｐゴシック" panose="020B0600070205080204" pitchFamily="34" charset="-128"/>
                <a:cs typeface="Arial" panose="020B0604020202020204" pitchFamily="34" charset="0"/>
              </a:rPr>
              <a:t>Network Virtualization</a:t>
            </a:r>
          </a:p>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1400" dirty="0">
                <a:ea typeface="ＭＳ Ｐゴシック" panose="020B0600070205080204" pitchFamily="34" charset="-128"/>
              </a:rPr>
              <a:t>Nick McKeown</a:t>
            </a:r>
          </a:p>
        </p:txBody>
      </p:sp>
      <p:pic>
        <p:nvPicPr>
          <p:cNvPr id="18435" name="Picture 3">
            <a:extLst>
              <a:ext uri="{FF2B5EF4-FFF2-40B4-BE49-F238E27FC236}">
                <a16:creationId xmlns:a16="http://schemas.microsoft.com/office/drawing/2014/main" id="{F9B9EF75-4F41-8047-B1C6-CDD07B30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3" y="361950"/>
            <a:ext cx="1935162" cy="1935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Rectangle 4">
            <a:extLst>
              <a:ext uri="{FF2B5EF4-FFF2-40B4-BE49-F238E27FC236}">
                <a16:creationId xmlns:a16="http://schemas.microsoft.com/office/drawing/2014/main" id="{EEAB85EF-009C-1A4D-88A5-4EF1E2706889}"/>
              </a:ext>
            </a:extLst>
          </p:cNvPr>
          <p:cNvSpPr>
            <a:spLocks noChangeArrowheads="1"/>
          </p:cNvSpPr>
          <p:nvPr/>
        </p:nvSpPr>
        <p:spPr bwMode="auto">
          <a:xfrm>
            <a:off x="565150" y="528638"/>
            <a:ext cx="51022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8620" tIns="28620" rIns="67500" bIns="28620" anchor="ctr">
            <a:spAutoFit/>
          </a:bodyPr>
          <a:lstStyle>
            <a:lvl1pPr marL="127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475"/>
              </a:spcBef>
              <a:buSzPct val="100000"/>
              <a:buFont typeface="Times New Roman" panose="02020603050405020304" pitchFamily="18" charset="0"/>
              <a:buNone/>
            </a:pPr>
            <a:r>
              <a:rPr lang="en-US" altLang="en-US" sz="4400">
                <a:solidFill>
                  <a:schemeClr val="accent2"/>
                </a:solidFill>
                <a:ea typeface="Heiti SC Light" panose="02000000000000000000" pitchFamily="2" charset="-128"/>
                <a:cs typeface="Arial" panose="020B0604020202020204" pitchFamily="34" charset="0"/>
              </a:rPr>
              <a:t>CS244</a:t>
            </a:r>
          </a:p>
          <a:p>
            <a:pPr algn="ctr" eaLnBrk="1" hangingPunct="1">
              <a:spcBef>
                <a:spcPts val="475"/>
              </a:spcBef>
              <a:buSzPct val="100000"/>
              <a:buFont typeface="Times New Roman" panose="02020603050405020304" pitchFamily="18" charset="0"/>
              <a:buNone/>
            </a:pPr>
            <a:r>
              <a:rPr lang="en-US" altLang="en-US" sz="2800">
                <a:solidFill>
                  <a:schemeClr val="accent2"/>
                </a:solidFill>
                <a:ea typeface="Heiti SC Light" panose="02000000000000000000" pitchFamily="2" charset="-128"/>
                <a:cs typeface="Arial" panose="020B0604020202020204" pitchFamily="34" charset="0"/>
              </a:rPr>
              <a:t>Advanced Topics in Networking</a:t>
            </a:r>
            <a:endParaRPr lang="en-US" altLang="en-US" sz="3600">
              <a:solidFill>
                <a:schemeClr val="accent2"/>
              </a:solidFill>
              <a:ea typeface="Heiti SC Light" panose="02000000000000000000" pitchFamily="2" charset="-128"/>
              <a:cs typeface="Arial" panose="020B0604020202020204" pitchFamily="34" charset="0"/>
            </a:endParaRPr>
          </a:p>
        </p:txBody>
      </p:sp>
      <p:sp>
        <p:nvSpPr>
          <p:cNvPr id="18437" name="TextBox 1">
            <a:extLst>
              <a:ext uri="{FF2B5EF4-FFF2-40B4-BE49-F238E27FC236}">
                <a16:creationId xmlns:a16="http://schemas.microsoft.com/office/drawing/2014/main" id="{C3B1C1E4-8767-9C4A-8A19-B73A6D6F3E70}"/>
              </a:ext>
            </a:extLst>
          </p:cNvPr>
          <p:cNvSpPr txBox="1">
            <a:spLocks noChangeArrowheads="1"/>
          </p:cNvSpPr>
          <p:nvPr/>
        </p:nvSpPr>
        <p:spPr bwMode="auto">
          <a:xfrm>
            <a:off x="6958013" y="4770438"/>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accent2"/>
                </a:solidFill>
              </a:rPr>
              <a:t>Spring 2020</a:t>
            </a:r>
          </a:p>
        </p:txBody>
      </p:sp>
      <p:sp>
        <p:nvSpPr>
          <p:cNvPr id="7" name="Rectangle 12">
            <a:extLst>
              <a:ext uri="{FF2B5EF4-FFF2-40B4-BE49-F238E27FC236}">
                <a16:creationId xmlns:a16="http://schemas.microsoft.com/office/drawing/2014/main" id="{B379954D-E93B-2A44-AB4B-62D5778875C9}"/>
              </a:ext>
            </a:extLst>
          </p:cNvPr>
          <p:cNvSpPr>
            <a:spLocks noChangeArrowheads="1"/>
          </p:cNvSpPr>
          <p:nvPr/>
        </p:nvSpPr>
        <p:spPr bwMode="auto">
          <a:xfrm>
            <a:off x="496094" y="3462337"/>
            <a:ext cx="4897438" cy="590550"/>
          </a:xfrm>
          <a:prstGeom prst="rect">
            <a:avLst/>
          </a:prstGeom>
          <a:solidFill>
            <a:srgbClr val="FFCCCC"/>
          </a:solidFill>
          <a:ln>
            <a:noFill/>
          </a:ln>
        </p:spPr>
        <p:txBody>
          <a:bodyPr wrap="none" anchor="ctr"/>
          <a:lstStyle>
            <a:lvl1pPr marL="342900" indent="-342900">
              <a:spcBef>
                <a:spcPct val="20000"/>
              </a:spcBef>
              <a:buClr>
                <a:srgbClr val="0000CC"/>
              </a:buClr>
              <a:buSzPct val="75000"/>
              <a:buFont typeface="Wingdings" pitchFamily="2" charset="2"/>
              <a:buChar char="Ø"/>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75000"/>
              <a:buFont typeface="Wingdings" pitchFamily="2" charset="2"/>
              <a:buChar char="Ø"/>
              <a:defRPr sz="2800">
                <a:solidFill>
                  <a:srgbClr val="0000CC"/>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indent="0" algn="ctr" eaLnBrk="1" hangingPunct="1">
              <a:buClrTx/>
              <a:buSzTx/>
              <a:buNone/>
              <a:defRPr/>
            </a:pPr>
            <a:r>
              <a:rPr lang="en-US" sz="1400" dirty="0">
                <a:solidFill>
                  <a:schemeClr val="accent2"/>
                </a:solidFill>
              </a:rPr>
              <a:t>“Network Virtualization in Multi-tenant Datacenters</a:t>
            </a:r>
            <a:r>
              <a:rPr lang="en-US" sz="1400" dirty="0"/>
              <a:t>,</a:t>
            </a:r>
            <a:r>
              <a:rPr lang="en-US" sz="1400" dirty="0">
                <a:solidFill>
                  <a:schemeClr val="accent2"/>
                </a:solidFill>
              </a:rPr>
              <a:t>”</a:t>
            </a:r>
            <a:endParaRPr lang="en-US" altLang="ja-JP" sz="1350" dirty="0">
              <a:solidFill>
                <a:srgbClr val="000000"/>
              </a:solidFill>
              <a:cs typeface="Arial" panose="020B0604020202020204" pitchFamily="34" charset="0"/>
            </a:endParaRPr>
          </a:p>
          <a:p>
            <a:pPr marL="0" indent="0" algn="ctr" eaLnBrk="1" hangingPunct="1">
              <a:buClrTx/>
              <a:buSzTx/>
              <a:buNone/>
              <a:defRPr/>
            </a:pPr>
            <a:r>
              <a:rPr lang="en-US" altLang="ja-JP" sz="1350" dirty="0">
                <a:solidFill>
                  <a:srgbClr val="000000"/>
                </a:solidFill>
                <a:cs typeface="Arial" panose="020B0604020202020204" pitchFamily="34" charset="0"/>
              </a:rPr>
              <a:t>[</a:t>
            </a:r>
            <a:r>
              <a:rPr lang="en-US" sz="1200" dirty="0" err="1"/>
              <a:t>Teemu</a:t>
            </a:r>
            <a:r>
              <a:rPr lang="en-US" sz="1200" dirty="0"/>
              <a:t> </a:t>
            </a:r>
            <a:r>
              <a:rPr lang="en-US" sz="1200" dirty="0" err="1"/>
              <a:t>Koponen</a:t>
            </a:r>
            <a:r>
              <a:rPr lang="en-US" sz="1200" dirty="0"/>
              <a:t> </a:t>
            </a:r>
            <a:r>
              <a:rPr lang="en-US" altLang="ja-JP" sz="1350" dirty="0">
                <a:solidFill>
                  <a:srgbClr val="000000"/>
                </a:solidFill>
                <a:cs typeface="Arial" panose="020B0604020202020204" pitchFamily="34" charset="0"/>
              </a:rPr>
              <a:t>et al, 2014]</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Today</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43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FFEF-A8A9-3A41-A1CA-9CDA0D397EC5}"/>
              </a:ext>
            </a:extLst>
          </p:cNvPr>
          <p:cNvSpPr>
            <a:spLocks noGrp="1"/>
          </p:cNvSpPr>
          <p:nvPr>
            <p:ph type="title"/>
          </p:nvPr>
        </p:nvSpPr>
        <p:spPr>
          <a:xfrm>
            <a:off x="0" y="206375"/>
            <a:ext cx="9067800" cy="857250"/>
          </a:xfrm>
        </p:spPr>
        <p:txBody>
          <a:bodyPr/>
          <a:lstStyle/>
          <a:p>
            <a:r>
              <a:rPr lang="en-US" dirty="0"/>
              <a:t>Most networking equipment is disaggregating</a:t>
            </a:r>
          </a:p>
        </p:txBody>
      </p:sp>
      <p:sp>
        <p:nvSpPr>
          <p:cNvPr id="3" name="Content Placeholder 2">
            <a:extLst>
              <a:ext uri="{FF2B5EF4-FFF2-40B4-BE49-F238E27FC236}">
                <a16:creationId xmlns:a16="http://schemas.microsoft.com/office/drawing/2014/main" id="{BAB5724C-D117-754A-9863-C6DFCC97AB5A}"/>
              </a:ext>
            </a:extLst>
          </p:cNvPr>
          <p:cNvSpPr>
            <a:spLocks noGrp="1"/>
          </p:cNvSpPr>
          <p:nvPr>
            <p:ph idx="1"/>
          </p:nvPr>
        </p:nvSpPr>
        <p:spPr>
          <a:xfrm>
            <a:off x="824594" y="1268016"/>
            <a:ext cx="7886700" cy="3642802"/>
          </a:xfrm>
        </p:spPr>
        <p:txBody>
          <a:bodyPr>
            <a:normAutofit/>
          </a:bodyPr>
          <a:lstStyle/>
          <a:p>
            <a:pPr>
              <a:buFont typeface="Wingdings" pitchFamily="2" charset="2"/>
              <a:buChar char="§"/>
            </a:pPr>
            <a:r>
              <a:rPr lang="en-US" dirty="0"/>
              <a:t>Intra- and inter-datacenter networks </a:t>
            </a:r>
          </a:p>
          <a:p>
            <a:pPr>
              <a:buFont typeface="Wingdings" pitchFamily="2" charset="2"/>
              <a:buChar char="§"/>
            </a:pPr>
            <a:r>
              <a:rPr lang="en-US" dirty="0"/>
              <a:t>ISP routers and switches</a:t>
            </a:r>
          </a:p>
          <a:p>
            <a:pPr>
              <a:buFont typeface="Wingdings" pitchFamily="2" charset="2"/>
              <a:buChar char="§"/>
            </a:pPr>
            <a:r>
              <a:rPr lang="en-US" dirty="0" err="1"/>
              <a:t>WiFi</a:t>
            </a:r>
            <a:r>
              <a:rPr lang="en-US" dirty="0"/>
              <a:t> APs</a:t>
            </a:r>
          </a:p>
          <a:p>
            <a:pPr>
              <a:buFont typeface="Wingdings" pitchFamily="2" charset="2"/>
              <a:buChar char="§"/>
            </a:pPr>
            <a:r>
              <a:rPr lang="en-US" dirty="0"/>
              <a:t>Cellular </a:t>
            </a:r>
            <a:r>
              <a:rPr lang="en-US" dirty="0" err="1"/>
              <a:t>basestations</a:t>
            </a:r>
            <a:r>
              <a:rPr lang="en-US" dirty="0"/>
              <a:t> (4G, 5G…)</a:t>
            </a:r>
          </a:p>
          <a:p>
            <a:pPr>
              <a:buFont typeface="Wingdings" pitchFamily="2" charset="2"/>
              <a:buChar char="§"/>
            </a:pPr>
            <a:r>
              <a:rPr lang="en-US" dirty="0"/>
              <a:t>Optical and Metro Transport </a:t>
            </a:r>
          </a:p>
          <a:p>
            <a:pPr>
              <a:buFont typeface="Wingdings" pitchFamily="2" charset="2"/>
              <a:buChar char="§"/>
            </a:pPr>
            <a:r>
              <a:rPr lang="en-US" dirty="0"/>
              <a:t>Residential broadband access</a:t>
            </a:r>
          </a:p>
          <a:p>
            <a:pPr>
              <a:buFont typeface="Wingdings" pitchFamily="2" charset="2"/>
              <a:buChar char="§"/>
            </a:pPr>
            <a:r>
              <a:rPr lang="en-US" dirty="0"/>
              <a:t>Enterprise network equipment: switch, router, firewall</a:t>
            </a:r>
          </a:p>
          <a:p>
            <a:pPr marL="0" indent="0">
              <a:buNone/>
            </a:pPr>
            <a:endParaRPr lang="en-US" dirty="0"/>
          </a:p>
        </p:txBody>
      </p:sp>
    </p:spTree>
    <p:extLst>
      <p:ext uri="{BB962C8B-B14F-4D97-AF65-F5344CB8AC3E}">
        <p14:creationId xmlns:p14="http://schemas.microsoft.com/office/powerpoint/2010/main" val="111932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2663-7E74-E448-BD9D-F8A446A47F9D}"/>
              </a:ext>
            </a:extLst>
          </p:cNvPr>
          <p:cNvSpPr>
            <a:spLocks noGrp="1"/>
          </p:cNvSpPr>
          <p:nvPr>
            <p:ph type="ctrTitle"/>
          </p:nvPr>
        </p:nvSpPr>
        <p:spPr/>
        <p:txBody>
          <a:bodyPr/>
          <a:lstStyle/>
          <a:p>
            <a:r>
              <a:rPr lang="en-US" dirty="0"/>
              <a:t>Network Virtualization</a:t>
            </a:r>
          </a:p>
        </p:txBody>
      </p:sp>
      <p:sp>
        <p:nvSpPr>
          <p:cNvPr id="3" name="Subtitle 2">
            <a:extLst>
              <a:ext uri="{FF2B5EF4-FFF2-40B4-BE49-F238E27FC236}">
                <a16:creationId xmlns:a16="http://schemas.microsoft.com/office/drawing/2014/main" id="{CCB1716C-92CB-D94C-B246-DBA6B87B33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43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5192"/>
            <a:ext cx="7772400" cy="1102519"/>
          </a:xfrm>
        </p:spPr>
        <p:txBody>
          <a:bodyPr/>
          <a:lstStyle/>
          <a:p>
            <a:r>
              <a:rPr lang="en-US" dirty="0"/>
              <a:t>“Modularity based on abstraction is the way things are done!”</a:t>
            </a:r>
          </a:p>
        </p:txBody>
      </p:sp>
      <p:sp>
        <p:nvSpPr>
          <p:cNvPr id="3" name="Text Placeholder 2"/>
          <p:cNvSpPr>
            <a:spLocks noGrp="1"/>
          </p:cNvSpPr>
          <p:nvPr>
            <p:ph type="subTitle" idx="1"/>
          </p:nvPr>
        </p:nvSpPr>
        <p:spPr>
          <a:xfrm>
            <a:off x="2971800" y="4095750"/>
            <a:ext cx="6400800" cy="1314450"/>
          </a:xfrm>
        </p:spPr>
        <p:txBody>
          <a:bodyPr>
            <a:normAutofit/>
          </a:bodyPr>
          <a:lstStyle/>
          <a:p>
            <a:pPr algn="l"/>
            <a:r>
              <a:rPr lang="en-US" sz="2400" dirty="0">
                <a:solidFill>
                  <a:schemeClr val="tx2"/>
                </a:solidFill>
              </a:rPr>
              <a:t>Barbara </a:t>
            </a:r>
            <a:r>
              <a:rPr lang="en-US" sz="2400" dirty="0" err="1">
                <a:solidFill>
                  <a:schemeClr val="tx2"/>
                </a:solidFill>
              </a:rPr>
              <a:t>Liskov</a:t>
            </a:r>
            <a:r>
              <a:rPr lang="en-US" sz="2400" dirty="0">
                <a:solidFill>
                  <a:schemeClr val="tx2"/>
                </a:solidFill>
              </a:rPr>
              <a:t> (MIT)</a:t>
            </a:r>
            <a:br>
              <a:rPr lang="en-US" sz="2400" dirty="0">
                <a:solidFill>
                  <a:schemeClr val="tx2"/>
                </a:solidFill>
              </a:rPr>
            </a:br>
            <a:r>
              <a:rPr lang="en-US" sz="2100" dirty="0">
                <a:solidFill>
                  <a:schemeClr val="tx2"/>
                </a:solidFill>
              </a:rPr>
              <a:t>Turing Award Lecture 2009</a:t>
            </a:r>
            <a:endParaRPr lang="en-US" sz="2400" dirty="0">
              <a:solidFill>
                <a:schemeClr val="tx2"/>
              </a:solidFill>
            </a:endParaRPr>
          </a:p>
        </p:txBody>
      </p:sp>
      <p:pic>
        <p:nvPicPr>
          <p:cNvPr id="4" name="Picture 3">
            <a:extLst>
              <a:ext uri="{FF2B5EF4-FFF2-40B4-BE49-F238E27FC236}">
                <a16:creationId xmlns:a16="http://schemas.microsoft.com/office/drawing/2014/main" id="{E4E0DAF8-6B3F-CA42-A4F1-344BABB95DDA}"/>
              </a:ext>
            </a:extLst>
          </p:cNvPr>
          <p:cNvPicPr>
            <a:picLocks noChangeAspect="1"/>
          </p:cNvPicPr>
          <p:nvPr/>
        </p:nvPicPr>
        <p:blipFill>
          <a:blip r:embed="rId3"/>
          <a:stretch>
            <a:fillRect/>
          </a:stretch>
        </p:blipFill>
        <p:spPr>
          <a:xfrm>
            <a:off x="1245955" y="3019425"/>
            <a:ext cx="1725845" cy="1733550"/>
          </a:xfrm>
          <a:prstGeom prst="rect">
            <a:avLst/>
          </a:prstGeom>
        </p:spPr>
      </p:pic>
    </p:spTree>
    <p:extLst>
      <p:ext uri="{BB962C8B-B14F-4D97-AF65-F5344CB8AC3E}">
        <p14:creationId xmlns:p14="http://schemas.microsoft.com/office/powerpoint/2010/main" val="14906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Abstractions in computer systems</a:t>
            </a:r>
          </a:p>
        </p:txBody>
      </p:sp>
      <p:sp>
        <p:nvSpPr>
          <p:cNvPr id="3" name="Content Placeholder 2"/>
          <p:cNvSpPr>
            <a:spLocks noGrp="1"/>
          </p:cNvSpPr>
          <p:nvPr>
            <p:ph idx="1"/>
          </p:nvPr>
        </p:nvSpPr>
        <p:spPr>
          <a:xfrm>
            <a:off x="757241" y="1422798"/>
            <a:ext cx="7886700" cy="3263504"/>
          </a:xfrm>
        </p:spPr>
        <p:txBody>
          <a:bodyPr>
            <a:noAutofit/>
          </a:bodyPr>
          <a:lstStyle/>
          <a:p>
            <a:pPr marL="0" indent="0">
              <a:buNone/>
            </a:pPr>
            <a:r>
              <a:rPr lang="en-US" b="1" dirty="0"/>
              <a:t>Virtual memory</a:t>
            </a:r>
            <a:r>
              <a:rPr lang="en-US" dirty="0"/>
              <a:t>: Abstract illusion of infinite, private physical memory</a:t>
            </a:r>
          </a:p>
          <a:p>
            <a:pPr marL="0" indent="0">
              <a:buNone/>
            </a:pPr>
            <a:endParaRPr lang="en-US" dirty="0"/>
          </a:p>
          <a:p>
            <a:pPr marL="0" indent="0">
              <a:buNone/>
            </a:pPr>
            <a:r>
              <a:rPr lang="en-US" b="1" dirty="0"/>
              <a:t>File system</a:t>
            </a:r>
            <a:r>
              <a:rPr lang="en-US" dirty="0"/>
              <a:t>: Uniform illusion of read/write data store.</a:t>
            </a:r>
          </a:p>
          <a:p>
            <a:pPr marL="0" indent="0">
              <a:buNone/>
            </a:pPr>
            <a:endParaRPr lang="en-US" dirty="0"/>
          </a:p>
          <a:p>
            <a:pPr marL="0" indent="0">
              <a:buNone/>
            </a:pPr>
            <a:r>
              <a:rPr lang="en-US" b="1" dirty="0"/>
              <a:t>Virtual Machine: </a:t>
            </a:r>
            <a:r>
              <a:rPr lang="en-US" dirty="0"/>
              <a:t>User application cannot tell if it is running on a physical or virtual machine.</a:t>
            </a:r>
            <a:endParaRPr lang="is-IS" dirty="0"/>
          </a:p>
          <a:p>
            <a:pPr marL="0" indent="0">
              <a:buNone/>
            </a:pPr>
            <a:r>
              <a:rPr lang="is-IS" dirty="0"/>
              <a:t>…</a:t>
            </a:r>
            <a:endParaRPr lang="en-US" dirty="0"/>
          </a:p>
        </p:txBody>
      </p:sp>
    </p:spTree>
    <p:extLst>
      <p:ext uri="{BB962C8B-B14F-4D97-AF65-F5344CB8AC3E}">
        <p14:creationId xmlns:p14="http://schemas.microsoft.com/office/powerpoint/2010/main" val="179396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p:txBody>
          <a:bodyPr/>
          <a:lstStyle/>
          <a:p>
            <a:r>
              <a:rPr lang="en-US" dirty="0"/>
              <a:t>What is “network virtualization”?</a:t>
            </a:r>
          </a:p>
        </p:txBody>
      </p:sp>
      <p:sp>
        <p:nvSpPr>
          <p:cNvPr id="3" name="Content Placeholder 2">
            <a:extLst>
              <a:ext uri="{FF2B5EF4-FFF2-40B4-BE49-F238E27FC236}">
                <a16:creationId xmlns:a16="http://schemas.microsoft.com/office/drawing/2014/main" id="{2A091BC1-5D6D-2349-90CF-DAC22C1276AC}"/>
              </a:ext>
            </a:extLst>
          </p:cNvPr>
          <p:cNvSpPr>
            <a:spLocks noGrp="1"/>
          </p:cNvSpPr>
          <p:nvPr>
            <p:ph idx="1"/>
          </p:nvPr>
        </p:nvSpPr>
        <p:spPr>
          <a:xfrm>
            <a:off x="1281405" y="1352550"/>
            <a:ext cx="6934200" cy="3394075"/>
          </a:xfrm>
        </p:spPr>
        <p:txBody>
          <a:bodyPr/>
          <a:lstStyle/>
          <a:p>
            <a:pPr marL="0" indent="0">
              <a:buNone/>
            </a:pPr>
            <a:r>
              <a:rPr lang="en-US" b="1" dirty="0"/>
              <a:t>In this context</a:t>
            </a:r>
            <a:r>
              <a:rPr lang="en-US" dirty="0"/>
              <a:t>: The abstraction (or illusion) of a physical network in which the user, application (and possibly the administrator too) cannot tell if the network is physical or virtual.</a:t>
            </a: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15</a:t>
            </a:fld>
            <a:endParaRPr lang="en-US" altLang="en-US"/>
          </a:p>
        </p:txBody>
      </p:sp>
      <p:sp>
        <p:nvSpPr>
          <p:cNvPr id="5" name="TextBox 4">
            <a:extLst>
              <a:ext uri="{FF2B5EF4-FFF2-40B4-BE49-F238E27FC236}">
                <a16:creationId xmlns:a16="http://schemas.microsoft.com/office/drawing/2014/main" id="{65E6A90F-358B-3A40-9444-826FA4174439}"/>
              </a:ext>
            </a:extLst>
          </p:cNvPr>
          <p:cNvSpPr txBox="1"/>
          <p:nvPr/>
        </p:nvSpPr>
        <p:spPr>
          <a:xfrm>
            <a:off x="1524000" y="3638550"/>
            <a:ext cx="6338595" cy="52322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2800" dirty="0"/>
              <a:t>Q: If true, what would be the benefits? </a:t>
            </a:r>
          </a:p>
        </p:txBody>
      </p:sp>
    </p:spTree>
    <p:extLst>
      <p:ext uri="{BB962C8B-B14F-4D97-AF65-F5344CB8AC3E}">
        <p14:creationId xmlns:p14="http://schemas.microsoft.com/office/powerpoint/2010/main" val="34839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9EA3-704D-1444-9D27-624F6F6990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CB1579-2D67-B549-B970-A5C1FA874862}"/>
              </a:ext>
            </a:extLst>
          </p:cNvPr>
          <p:cNvSpPr>
            <a:spLocks noGrp="1"/>
          </p:cNvSpPr>
          <p:nvPr>
            <p:ph idx="1"/>
          </p:nvPr>
        </p:nvSpPr>
        <p:spPr/>
        <p:txBody>
          <a:bodyPr/>
          <a:lstStyle/>
          <a:p>
            <a:pPr marL="0" indent="0">
              <a:buNone/>
            </a:pPr>
            <a:r>
              <a:rPr lang="en-US" dirty="0">
                <a:solidFill>
                  <a:schemeClr val="accent2"/>
                </a:solidFill>
              </a:rPr>
              <a:t>Will Robert Brand</a:t>
            </a:r>
            <a:r>
              <a:rPr lang="en-US" dirty="0"/>
              <a:t>: </a:t>
            </a:r>
          </a:p>
          <a:p>
            <a:pPr marL="0" indent="0">
              <a:buNone/>
            </a:pPr>
            <a:r>
              <a:rPr lang="en-US" dirty="0"/>
              <a:t>…does this kind of virtualization have any advantages in aggregate? That is, under NVP, are there positive or negative externalities to running diverse logical topologies in the same datacenter?</a:t>
            </a:r>
          </a:p>
        </p:txBody>
      </p:sp>
      <p:sp>
        <p:nvSpPr>
          <p:cNvPr id="4" name="Slide Number Placeholder 3">
            <a:extLst>
              <a:ext uri="{FF2B5EF4-FFF2-40B4-BE49-F238E27FC236}">
                <a16:creationId xmlns:a16="http://schemas.microsoft.com/office/drawing/2014/main" id="{BFFFEE99-F5F7-4B47-A68D-B41136DA82EC}"/>
              </a:ext>
            </a:extLst>
          </p:cNvPr>
          <p:cNvSpPr>
            <a:spLocks noGrp="1"/>
          </p:cNvSpPr>
          <p:nvPr>
            <p:ph type="sldNum" sz="quarter" idx="10"/>
          </p:nvPr>
        </p:nvSpPr>
        <p:spPr/>
        <p:txBody>
          <a:bodyPr/>
          <a:lstStyle/>
          <a:p>
            <a:fld id="{5328B5F4-9676-1D47-98AA-AF6FFDAECEFB}" type="slidenum">
              <a:rPr lang="en-US" altLang="en-US" smtClean="0"/>
              <a:pPr/>
              <a:t>16</a:t>
            </a:fld>
            <a:endParaRPr lang="en-US" altLang="en-US"/>
          </a:p>
        </p:txBody>
      </p:sp>
    </p:spTree>
    <p:extLst>
      <p:ext uri="{BB962C8B-B14F-4D97-AF65-F5344CB8AC3E}">
        <p14:creationId xmlns:p14="http://schemas.microsoft.com/office/powerpoint/2010/main" val="387012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p:txBody>
          <a:bodyPr/>
          <a:lstStyle/>
          <a:p>
            <a:r>
              <a:rPr lang="en-US" dirty="0"/>
              <a:t>Early attempts at network virtualization</a:t>
            </a:r>
          </a:p>
        </p:txBody>
      </p:sp>
      <p:sp>
        <p:nvSpPr>
          <p:cNvPr id="3" name="Content Placeholder 2">
            <a:extLst>
              <a:ext uri="{FF2B5EF4-FFF2-40B4-BE49-F238E27FC236}">
                <a16:creationId xmlns:a16="http://schemas.microsoft.com/office/drawing/2014/main" id="{2A091BC1-5D6D-2349-90CF-DAC22C1276AC}"/>
              </a:ext>
            </a:extLst>
          </p:cNvPr>
          <p:cNvSpPr>
            <a:spLocks noGrp="1"/>
          </p:cNvSpPr>
          <p:nvPr>
            <p:ph idx="1"/>
          </p:nvPr>
        </p:nvSpPr>
        <p:spPr>
          <a:xfrm>
            <a:off x="914400" y="916093"/>
            <a:ext cx="7620000" cy="457200"/>
          </a:xfrm>
        </p:spPr>
        <p:txBody>
          <a:bodyPr/>
          <a:lstStyle/>
          <a:p>
            <a:pPr marL="0" indent="0">
              <a:buNone/>
            </a:pPr>
            <a:r>
              <a:rPr lang="en-US" dirty="0"/>
              <a:t>Example: VPN</a:t>
            </a:r>
          </a:p>
        </p:txBody>
      </p:sp>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17</a:t>
            </a:fld>
            <a:endParaRPr lang="en-US" altLang="en-US"/>
          </a:p>
        </p:txBody>
      </p:sp>
      <p:sp>
        <p:nvSpPr>
          <p:cNvPr id="5" name="TextBox 4">
            <a:extLst>
              <a:ext uri="{FF2B5EF4-FFF2-40B4-BE49-F238E27FC236}">
                <a16:creationId xmlns:a16="http://schemas.microsoft.com/office/drawing/2014/main" id="{65E6A90F-358B-3A40-9444-826FA4174439}"/>
              </a:ext>
            </a:extLst>
          </p:cNvPr>
          <p:cNvSpPr txBox="1"/>
          <p:nvPr/>
        </p:nvSpPr>
        <p:spPr>
          <a:xfrm>
            <a:off x="1679444" y="4383582"/>
            <a:ext cx="6391686" cy="52322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2800" dirty="0"/>
              <a:t>Q: To what extent is this virtualization? </a:t>
            </a:r>
          </a:p>
        </p:txBody>
      </p:sp>
      <p:pic>
        <p:nvPicPr>
          <p:cNvPr id="6" name="Picture 5">
            <a:extLst>
              <a:ext uri="{FF2B5EF4-FFF2-40B4-BE49-F238E27FC236}">
                <a16:creationId xmlns:a16="http://schemas.microsoft.com/office/drawing/2014/main" id="{47161A1B-283B-7B4D-BE7A-553650DD2F2F}"/>
              </a:ext>
            </a:extLst>
          </p:cNvPr>
          <p:cNvPicPr>
            <a:picLocks noChangeAspect="1"/>
          </p:cNvPicPr>
          <p:nvPr/>
        </p:nvPicPr>
        <p:blipFill>
          <a:blip r:embed="rId3">
            <a:alphaModFix amt="13000"/>
          </a:blip>
          <a:stretch>
            <a:fillRect/>
          </a:stretch>
        </p:blipFill>
        <p:spPr>
          <a:xfrm>
            <a:off x="228600" y="1885950"/>
            <a:ext cx="4025502" cy="2342968"/>
          </a:xfrm>
          <a:prstGeom prst="rect">
            <a:avLst/>
          </a:prstGeom>
          <a:effectLst/>
        </p:spPr>
      </p:pic>
      <p:pic>
        <p:nvPicPr>
          <p:cNvPr id="8" name="Picture 7">
            <a:extLst>
              <a:ext uri="{FF2B5EF4-FFF2-40B4-BE49-F238E27FC236}">
                <a16:creationId xmlns:a16="http://schemas.microsoft.com/office/drawing/2014/main" id="{D9C4A26B-E519-0B49-807B-3068E28078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333" r="90000">
                        <a14:foregroundMark x1="9333" y1="77000" x2="66000" y2="82667"/>
                        <a14:foregroundMark x1="54333" y1="34333" x2="54333" y2="34333"/>
                        <a14:foregroundMark x1="35667" y1="14000" x2="77667" y2="45333"/>
                        <a14:foregroundMark x1="77667" y1="45333" x2="37667" y2="18333"/>
                      </a14:backgroundRemoval>
                    </a14:imgEffect>
                  </a14:imgLayer>
                </a14:imgProps>
              </a:ext>
            </a:extLst>
          </a:blip>
          <a:stretch>
            <a:fillRect/>
          </a:stretch>
        </p:blipFill>
        <p:spPr>
          <a:xfrm>
            <a:off x="1264132" y="2278366"/>
            <a:ext cx="914400" cy="914400"/>
          </a:xfrm>
          <a:prstGeom prst="rect">
            <a:avLst/>
          </a:prstGeom>
        </p:spPr>
      </p:pic>
      <p:sp>
        <p:nvSpPr>
          <p:cNvPr id="9" name="Rounded Rectangle 8">
            <a:extLst>
              <a:ext uri="{FF2B5EF4-FFF2-40B4-BE49-F238E27FC236}">
                <a16:creationId xmlns:a16="http://schemas.microsoft.com/office/drawing/2014/main" id="{1C9D56DC-0F2D-1D4E-A384-E9904C1CED11}"/>
              </a:ext>
            </a:extLst>
          </p:cNvPr>
          <p:cNvSpPr/>
          <p:nvPr/>
        </p:nvSpPr>
        <p:spPr bwMode="auto">
          <a:xfrm>
            <a:off x="1475412" y="1908817"/>
            <a:ext cx="1306630" cy="391320"/>
          </a:xfrm>
          <a:prstGeom prst="roundRect">
            <a:avLst/>
          </a:prstGeom>
          <a:solidFill>
            <a:srgbClr val="D1C94D">
              <a:alpha val="89000"/>
            </a:srgb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accent2"/>
                </a:solidFill>
                <a:latin typeface="Arial" pitchFamily="-65" charset="0"/>
              </a:rPr>
              <a:t>Web browser</a:t>
            </a:r>
            <a:endParaRPr kumimoji="0" lang="en-US" sz="1600" b="0" i="0" u="none" strike="noStrike" cap="none" normalizeH="0" baseline="0" dirty="0">
              <a:ln>
                <a:noFill/>
              </a:ln>
              <a:solidFill>
                <a:schemeClr val="accent2"/>
              </a:solidFill>
              <a:effectLst/>
              <a:latin typeface="Arial" pitchFamily="-65" charset="0"/>
            </a:endParaRPr>
          </a:p>
        </p:txBody>
      </p:sp>
      <p:pic>
        <p:nvPicPr>
          <p:cNvPr id="14" name="Picture 13" descr="A picture containing light&#10;&#10;Description automatically generated">
            <a:extLst>
              <a:ext uri="{FF2B5EF4-FFF2-40B4-BE49-F238E27FC236}">
                <a16:creationId xmlns:a16="http://schemas.microsoft.com/office/drawing/2014/main" id="{6E6FD0F9-512F-A94D-BC29-532E749F33D8}"/>
              </a:ext>
            </a:extLst>
          </p:cNvPr>
          <p:cNvPicPr>
            <a:picLocks noChangeAspect="1"/>
          </p:cNvPicPr>
          <p:nvPr/>
        </p:nvPicPr>
        <p:blipFill>
          <a:blip r:embed="rId6"/>
          <a:stretch>
            <a:fillRect/>
          </a:stretch>
        </p:blipFill>
        <p:spPr>
          <a:xfrm>
            <a:off x="4181996" y="2131174"/>
            <a:ext cx="2469752" cy="1219200"/>
          </a:xfrm>
          <a:prstGeom prst="rect">
            <a:avLst/>
          </a:prstGeom>
        </p:spPr>
      </p:pic>
      <p:sp>
        <p:nvSpPr>
          <p:cNvPr id="15" name="TextBox 14">
            <a:extLst>
              <a:ext uri="{FF2B5EF4-FFF2-40B4-BE49-F238E27FC236}">
                <a16:creationId xmlns:a16="http://schemas.microsoft.com/office/drawing/2014/main" id="{B902041F-316A-EE4D-B5E3-105D6B58E75C}"/>
              </a:ext>
            </a:extLst>
          </p:cNvPr>
          <p:cNvSpPr txBox="1"/>
          <p:nvPr/>
        </p:nvSpPr>
        <p:spPr>
          <a:xfrm>
            <a:off x="4258970" y="3326410"/>
            <a:ext cx="1841898" cy="400110"/>
          </a:xfrm>
          <a:prstGeom prst="rect">
            <a:avLst/>
          </a:prstGeom>
          <a:noFill/>
        </p:spPr>
        <p:txBody>
          <a:bodyPr wrap="square" rtlCol="0">
            <a:spAutoFit/>
          </a:bodyPr>
          <a:lstStyle/>
          <a:p>
            <a:r>
              <a:rPr lang="en-US" dirty="0"/>
              <a:t>Public Internet</a:t>
            </a:r>
          </a:p>
        </p:txBody>
      </p:sp>
      <p:pic>
        <p:nvPicPr>
          <p:cNvPr id="17" name="Picture 16">
            <a:extLst>
              <a:ext uri="{FF2B5EF4-FFF2-40B4-BE49-F238E27FC236}">
                <a16:creationId xmlns:a16="http://schemas.microsoft.com/office/drawing/2014/main" id="{910FF17E-35B1-214B-B7B6-4EE67EE336E1}"/>
              </a:ext>
            </a:extLst>
          </p:cNvPr>
          <p:cNvPicPr>
            <a:picLocks noChangeAspect="1"/>
          </p:cNvPicPr>
          <p:nvPr/>
        </p:nvPicPr>
        <p:blipFill>
          <a:blip r:embed="rId7"/>
          <a:stretch>
            <a:fillRect/>
          </a:stretch>
        </p:blipFill>
        <p:spPr>
          <a:xfrm>
            <a:off x="7439001" y="2098677"/>
            <a:ext cx="1476399" cy="1581150"/>
          </a:xfrm>
          <a:prstGeom prst="rect">
            <a:avLst/>
          </a:prstGeom>
        </p:spPr>
      </p:pic>
      <p:sp>
        <p:nvSpPr>
          <p:cNvPr id="18" name="TextBox 17">
            <a:extLst>
              <a:ext uri="{FF2B5EF4-FFF2-40B4-BE49-F238E27FC236}">
                <a16:creationId xmlns:a16="http://schemas.microsoft.com/office/drawing/2014/main" id="{44EDD92D-DB45-2144-8238-03B5F0F1C6E8}"/>
              </a:ext>
            </a:extLst>
          </p:cNvPr>
          <p:cNvSpPr txBox="1"/>
          <p:nvPr/>
        </p:nvSpPr>
        <p:spPr>
          <a:xfrm>
            <a:off x="7537996" y="3621419"/>
            <a:ext cx="1462260" cy="338554"/>
          </a:xfrm>
          <a:prstGeom prst="rect">
            <a:avLst/>
          </a:prstGeom>
          <a:noFill/>
        </p:spPr>
        <p:txBody>
          <a:bodyPr wrap="none" rtlCol="0">
            <a:spAutoFit/>
          </a:bodyPr>
          <a:lstStyle/>
          <a:p>
            <a:r>
              <a:rPr lang="en-US" sz="1600" dirty="0"/>
              <a:t>Corporate HQ</a:t>
            </a:r>
          </a:p>
        </p:txBody>
      </p:sp>
      <p:pic>
        <p:nvPicPr>
          <p:cNvPr id="22" name="Picture 21">
            <a:extLst>
              <a:ext uri="{FF2B5EF4-FFF2-40B4-BE49-F238E27FC236}">
                <a16:creationId xmlns:a16="http://schemas.microsoft.com/office/drawing/2014/main" id="{2DDF84BF-3291-8E4F-B2C6-13148E66501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8398933" y="2623761"/>
            <a:ext cx="482410" cy="589316"/>
          </a:xfrm>
          <a:prstGeom prst="rect">
            <a:avLst/>
          </a:prstGeom>
        </p:spPr>
      </p:pic>
      <p:cxnSp>
        <p:nvCxnSpPr>
          <p:cNvPr id="28" name="Straight Arrow Connector 27">
            <a:extLst>
              <a:ext uri="{FF2B5EF4-FFF2-40B4-BE49-F238E27FC236}">
                <a16:creationId xmlns:a16="http://schemas.microsoft.com/office/drawing/2014/main" id="{3F85B10D-50B9-1E4E-B5E3-90C9319EA59D}"/>
              </a:ext>
            </a:extLst>
          </p:cNvPr>
          <p:cNvCxnSpPr>
            <a:cxnSpLocks/>
            <a:stCxn id="9" idx="2"/>
            <a:endCxn id="12" idx="0"/>
          </p:cNvCxnSpPr>
          <p:nvPr/>
        </p:nvCxnSpPr>
        <p:spPr bwMode="auto">
          <a:xfrm>
            <a:off x="2128727" y="2300137"/>
            <a:ext cx="0" cy="495687"/>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grpSp>
        <p:nvGrpSpPr>
          <p:cNvPr id="43" name="Group 42">
            <a:extLst>
              <a:ext uri="{FF2B5EF4-FFF2-40B4-BE49-F238E27FC236}">
                <a16:creationId xmlns:a16="http://schemas.microsoft.com/office/drawing/2014/main" id="{7E716D9C-35EB-EC43-A341-0FBCBF103EE3}"/>
              </a:ext>
            </a:extLst>
          </p:cNvPr>
          <p:cNvGrpSpPr/>
          <p:nvPr/>
        </p:nvGrpSpPr>
        <p:grpSpPr>
          <a:xfrm>
            <a:off x="1747727" y="2692006"/>
            <a:ext cx="6202030" cy="457200"/>
            <a:chOff x="1747727" y="2692006"/>
            <a:chExt cx="6202030" cy="457200"/>
          </a:xfrm>
        </p:grpSpPr>
        <p:sp>
          <p:nvSpPr>
            <p:cNvPr id="21" name="Rounded Rectangle 20">
              <a:extLst>
                <a:ext uri="{FF2B5EF4-FFF2-40B4-BE49-F238E27FC236}">
                  <a16:creationId xmlns:a16="http://schemas.microsoft.com/office/drawing/2014/main" id="{7AFA52B9-2699-FD42-90BC-CE7D5D369390}"/>
                </a:ext>
              </a:extLst>
            </p:cNvPr>
            <p:cNvSpPr/>
            <p:nvPr/>
          </p:nvSpPr>
          <p:spPr bwMode="auto">
            <a:xfrm>
              <a:off x="7187757" y="2795824"/>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Server</a:t>
              </a:r>
              <a:endParaRPr kumimoji="0" lang="en-US" sz="1050" b="0" i="0" u="none" strike="noStrike" cap="none" normalizeH="0" baseline="0" dirty="0">
                <a:ln>
                  <a:noFill/>
                </a:ln>
                <a:solidFill>
                  <a:schemeClr val="tx1"/>
                </a:solidFill>
                <a:effectLst/>
                <a:latin typeface="Arial" pitchFamily="-65" charset="0"/>
              </a:endParaRPr>
            </a:p>
          </p:txBody>
        </p:sp>
        <p:sp>
          <p:nvSpPr>
            <p:cNvPr id="12" name="Rounded Rectangle 11">
              <a:extLst>
                <a:ext uri="{FF2B5EF4-FFF2-40B4-BE49-F238E27FC236}">
                  <a16:creationId xmlns:a16="http://schemas.microsoft.com/office/drawing/2014/main" id="{1B4A6D7A-E69B-0D4B-A8BB-631157CEFD6D}"/>
                </a:ext>
              </a:extLst>
            </p:cNvPr>
            <p:cNvSpPr/>
            <p:nvPr/>
          </p:nvSpPr>
          <p:spPr bwMode="auto">
            <a:xfrm>
              <a:off x="1747727" y="2795824"/>
              <a:ext cx="762000" cy="26161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VPN </a:t>
              </a:r>
              <a:r>
                <a:rPr lang="en-US" sz="1050" dirty="0">
                  <a:latin typeface="Arial" pitchFamily="-65" charset="0"/>
                </a:rPr>
                <a:t>Client</a:t>
              </a:r>
              <a:endParaRPr kumimoji="0" lang="en-US" sz="1050" b="0" i="0" u="none" strike="noStrike" cap="none" normalizeH="0" baseline="0" dirty="0">
                <a:ln>
                  <a:noFill/>
                </a:ln>
                <a:solidFill>
                  <a:schemeClr val="tx1"/>
                </a:solidFill>
                <a:effectLst/>
                <a:latin typeface="Arial" pitchFamily="-65" charset="0"/>
              </a:endParaRPr>
            </a:p>
          </p:txBody>
        </p:sp>
        <p:sp>
          <p:nvSpPr>
            <p:cNvPr id="26" name="Can 25">
              <a:extLst>
                <a:ext uri="{FF2B5EF4-FFF2-40B4-BE49-F238E27FC236}">
                  <a16:creationId xmlns:a16="http://schemas.microsoft.com/office/drawing/2014/main" id="{09E8731F-F0D4-1C4E-B33B-85CE339AF848}"/>
                </a:ext>
              </a:extLst>
            </p:cNvPr>
            <p:cNvSpPr/>
            <p:nvPr/>
          </p:nvSpPr>
          <p:spPr bwMode="auto">
            <a:xfrm rot="5400000">
              <a:off x="4603482" y="690553"/>
              <a:ext cx="457200" cy="4460105"/>
            </a:xfrm>
            <a:prstGeom prst="can">
              <a:avLst/>
            </a:prstGeom>
            <a:solidFill>
              <a:schemeClr val="accent2">
                <a:lumMod val="20000"/>
                <a:lumOff val="80000"/>
                <a:alpha val="63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31" name="Straight Arrow Connector 30">
              <a:extLst>
                <a:ext uri="{FF2B5EF4-FFF2-40B4-BE49-F238E27FC236}">
                  <a16:creationId xmlns:a16="http://schemas.microsoft.com/office/drawing/2014/main" id="{D6FAC02E-9F16-2840-9C9D-98C8A336F43C}"/>
                </a:ext>
              </a:extLst>
            </p:cNvPr>
            <p:cNvCxnSpPr>
              <a:stCxn id="12" idx="3"/>
              <a:endCxn id="21" idx="1"/>
            </p:cNvCxnSpPr>
            <p:nvPr/>
          </p:nvCxnSpPr>
          <p:spPr bwMode="auto">
            <a:xfrm>
              <a:off x="2509727" y="2926629"/>
              <a:ext cx="4678030" cy="0"/>
            </a:xfrm>
            <a:prstGeom prst="straightConnector1">
              <a:avLst/>
            </a:prstGeom>
            <a:solidFill>
              <a:srgbClr val="808080"/>
            </a:solidFill>
            <a:ln w="28575" cap="flat" cmpd="sng" algn="ctr">
              <a:solidFill>
                <a:srgbClr val="92D050"/>
              </a:solidFill>
              <a:prstDash val="solid"/>
              <a:round/>
              <a:headEnd type="none" w="med" len="med"/>
              <a:tailEnd type="triangle"/>
            </a:ln>
            <a:effectLst/>
          </p:spPr>
        </p:cxnSp>
      </p:grpSp>
      <p:cxnSp>
        <p:nvCxnSpPr>
          <p:cNvPr id="33" name="Straight Arrow Connector 32">
            <a:extLst>
              <a:ext uri="{FF2B5EF4-FFF2-40B4-BE49-F238E27FC236}">
                <a16:creationId xmlns:a16="http://schemas.microsoft.com/office/drawing/2014/main" id="{D43EB673-CB38-8E4A-823C-10D696DAAB36}"/>
              </a:ext>
            </a:extLst>
          </p:cNvPr>
          <p:cNvCxnSpPr>
            <a:cxnSpLocks/>
            <a:stCxn id="21" idx="3"/>
          </p:cNvCxnSpPr>
          <p:nvPr/>
        </p:nvCxnSpPr>
        <p:spPr bwMode="auto">
          <a:xfrm>
            <a:off x="7949757" y="2926629"/>
            <a:ext cx="576133" cy="0"/>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sp>
        <p:nvSpPr>
          <p:cNvPr id="35" name="Rectangle 34">
            <a:extLst>
              <a:ext uri="{FF2B5EF4-FFF2-40B4-BE49-F238E27FC236}">
                <a16:creationId xmlns:a16="http://schemas.microsoft.com/office/drawing/2014/main" id="{60A8CD2B-436A-8B43-8C09-34A5C4E25A4B}"/>
              </a:ext>
            </a:extLst>
          </p:cNvPr>
          <p:cNvSpPr/>
          <p:nvPr/>
        </p:nvSpPr>
        <p:spPr bwMode="auto">
          <a:xfrm>
            <a:off x="2145531" y="2357271"/>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nvGrpSpPr>
          <p:cNvPr id="45" name="Group 44">
            <a:extLst>
              <a:ext uri="{FF2B5EF4-FFF2-40B4-BE49-F238E27FC236}">
                <a16:creationId xmlns:a16="http://schemas.microsoft.com/office/drawing/2014/main" id="{4808A00D-64B3-E04D-86DD-1A2E496D8F7F}"/>
              </a:ext>
            </a:extLst>
          </p:cNvPr>
          <p:cNvGrpSpPr/>
          <p:nvPr/>
        </p:nvGrpSpPr>
        <p:grpSpPr>
          <a:xfrm>
            <a:off x="3352800" y="2273559"/>
            <a:ext cx="1371600" cy="625884"/>
            <a:chOff x="3352800" y="2273559"/>
            <a:chExt cx="1371600" cy="625884"/>
          </a:xfrm>
        </p:grpSpPr>
        <p:grpSp>
          <p:nvGrpSpPr>
            <p:cNvPr id="44" name="Group 43">
              <a:extLst>
                <a:ext uri="{FF2B5EF4-FFF2-40B4-BE49-F238E27FC236}">
                  <a16:creationId xmlns:a16="http://schemas.microsoft.com/office/drawing/2014/main" id="{C7B8A6C0-234E-4B4E-BC87-0CA229087CFC}"/>
                </a:ext>
              </a:extLst>
            </p:cNvPr>
            <p:cNvGrpSpPr/>
            <p:nvPr/>
          </p:nvGrpSpPr>
          <p:grpSpPr>
            <a:xfrm>
              <a:off x="3352800" y="2273559"/>
              <a:ext cx="1371600" cy="625884"/>
              <a:chOff x="3352800" y="2273559"/>
              <a:chExt cx="1371600" cy="625884"/>
            </a:xfrm>
          </p:grpSpPr>
          <p:grpSp>
            <p:nvGrpSpPr>
              <p:cNvPr id="41" name="Group 40">
                <a:extLst>
                  <a:ext uri="{FF2B5EF4-FFF2-40B4-BE49-F238E27FC236}">
                    <a16:creationId xmlns:a16="http://schemas.microsoft.com/office/drawing/2014/main" id="{8F49D65E-513C-9C44-AE3E-75065F770B45}"/>
                  </a:ext>
                </a:extLst>
              </p:cNvPr>
              <p:cNvGrpSpPr/>
              <p:nvPr/>
            </p:nvGrpSpPr>
            <p:grpSpPr>
              <a:xfrm>
                <a:off x="3352800" y="2537341"/>
                <a:ext cx="1371600" cy="362102"/>
                <a:chOff x="3733800" y="1240829"/>
                <a:chExt cx="1371600" cy="362102"/>
              </a:xfrm>
              <a:solidFill>
                <a:schemeClr val="accent6">
                  <a:lumMod val="60000"/>
                  <a:lumOff val="40000"/>
                </a:schemeClr>
              </a:solidFill>
            </p:grpSpPr>
            <p:sp>
              <p:nvSpPr>
                <p:cNvPr id="39" name="Rectangle 38">
                  <a:extLst>
                    <a:ext uri="{FF2B5EF4-FFF2-40B4-BE49-F238E27FC236}">
                      <a16:creationId xmlns:a16="http://schemas.microsoft.com/office/drawing/2014/main" id="{C71EB5EA-6A09-964E-B088-4BADAC10460A}"/>
                    </a:ext>
                  </a:extLst>
                </p:cNvPr>
                <p:cNvSpPr/>
                <p:nvPr/>
              </p:nvSpPr>
              <p:spPr bwMode="auto">
                <a:xfrm>
                  <a:off x="3733800" y="1240829"/>
                  <a:ext cx="1371600"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40" name="Rectangle 39">
                  <a:extLst>
                    <a:ext uri="{FF2B5EF4-FFF2-40B4-BE49-F238E27FC236}">
                      <a16:creationId xmlns:a16="http://schemas.microsoft.com/office/drawing/2014/main" id="{B3E0F067-817C-8942-8CA7-F916E41367A4}"/>
                    </a:ext>
                  </a:extLst>
                </p:cNvPr>
                <p:cNvSpPr/>
                <p:nvPr/>
              </p:nvSpPr>
              <p:spPr bwMode="auto">
                <a:xfrm>
                  <a:off x="4774404" y="1240829"/>
                  <a:ext cx="33099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Tunnel</a:t>
                  </a:r>
                </a:p>
                <a:p>
                  <a:pPr marL="0" marR="0" indent="0" algn="ctr" defTabSz="914400" rtl="0" eaLnBrk="1" fontAlgn="base" latinLnBrk="0" hangingPunct="1">
                    <a:lnSpc>
                      <a:spcPct val="100000"/>
                    </a:lnSpc>
                    <a:spcBef>
                      <a:spcPct val="0"/>
                    </a:spcBef>
                    <a:spcAft>
                      <a:spcPct val="0"/>
                    </a:spcAft>
                    <a:buClrTx/>
                    <a:buSzTx/>
                    <a:buFontTx/>
                    <a:buNone/>
                    <a:tabLst/>
                  </a:pPr>
                  <a:r>
                    <a:rPr lang="en-US" sz="900" dirty="0" err="1">
                      <a:solidFill>
                        <a:schemeClr val="bg1"/>
                      </a:solidFill>
                      <a:latin typeface="Arial" pitchFamily="-65" charset="0"/>
                    </a:rPr>
                    <a:t>Hdr</a:t>
                  </a:r>
                  <a:endParaRPr kumimoji="0" lang="en-US" sz="1200" b="0" i="0" u="none" strike="noStrike" cap="none" normalizeH="0" baseline="0" dirty="0">
                    <a:ln>
                      <a:noFill/>
                    </a:ln>
                    <a:solidFill>
                      <a:schemeClr val="bg1"/>
                    </a:solidFill>
                    <a:effectLst/>
                    <a:latin typeface="Arial" pitchFamily="-65" charset="0"/>
                  </a:endParaRPr>
                </a:p>
              </p:txBody>
            </p:sp>
          </p:grpSp>
          <p:sp>
            <p:nvSpPr>
              <p:cNvPr id="42" name="TextBox 41">
                <a:extLst>
                  <a:ext uri="{FF2B5EF4-FFF2-40B4-BE49-F238E27FC236}">
                    <a16:creationId xmlns:a16="http://schemas.microsoft.com/office/drawing/2014/main" id="{EFD32B93-DE42-4242-A479-E23D243AF845}"/>
                  </a:ext>
                </a:extLst>
              </p:cNvPr>
              <p:cNvSpPr txBox="1"/>
              <p:nvPr/>
            </p:nvSpPr>
            <p:spPr>
              <a:xfrm>
                <a:off x="3511007" y="2273559"/>
                <a:ext cx="1156022" cy="307777"/>
              </a:xfrm>
              <a:prstGeom prst="rect">
                <a:avLst/>
              </a:prstGeom>
              <a:noFill/>
            </p:spPr>
            <p:txBody>
              <a:bodyPr wrap="none" rtlCol="0">
                <a:spAutoFit/>
              </a:bodyPr>
              <a:lstStyle/>
              <a:p>
                <a:r>
                  <a:rPr lang="en-US" sz="1400" dirty="0"/>
                  <a:t>IP datagram</a:t>
                </a:r>
              </a:p>
            </p:txBody>
          </p:sp>
        </p:grpSp>
        <p:sp>
          <p:nvSpPr>
            <p:cNvPr id="36" name="Rectangle 35">
              <a:extLst>
                <a:ext uri="{FF2B5EF4-FFF2-40B4-BE49-F238E27FC236}">
                  <a16:creationId xmlns:a16="http://schemas.microsoft.com/office/drawing/2014/main" id="{677945CA-4893-C44E-B1D0-679EE0941900}"/>
                </a:ext>
              </a:extLst>
            </p:cNvPr>
            <p:cNvSpPr/>
            <p:nvPr/>
          </p:nvSpPr>
          <p:spPr bwMode="auto">
            <a:xfrm>
              <a:off x="3384256" y="260159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spTree>
    <p:extLst>
      <p:ext uri="{BB962C8B-B14F-4D97-AF65-F5344CB8AC3E}">
        <p14:creationId xmlns:p14="http://schemas.microsoft.com/office/powerpoint/2010/main" val="1573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9A1ABF-18FA-AA49-8B93-CF51A798AB9E}"/>
              </a:ext>
            </a:extLst>
          </p:cNvPr>
          <p:cNvSpPr>
            <a:spLocks noGrp="1"/>
          </p:cNvSpPr>
          <p:nvPr>
            <p:ph type="sldNum" sz="quarter" idx="10"/>
          </p:nvPr>
        </p:nvSpPr>
        <p:spPr/>
        <p:txBody>
          <a:bodyPr/>
          <a:lstStyle/>
          <a:p>
            <a:fld id="{5328B5F4-9676-1D47-98AA-AF6FFDAECEFB}" type="slidenum">
              <a:rPr lang="en-US" altLang="en-US" smtClean="0"/>
              <a:pPr/>
              <a:t>18</a:t>
            </a:fld>
            <a:endParaRPr lang="en-US" altLang="en-US"/>
          </a:p>
        </p:txBody>
      </p:sp>
      <p:cxnSp>
        <p:nvCxnSpPr>
          <p:cNvPr id="27" name="Straight Connector 26">
            <a:extLst>
              <a:ext uri="{FF2B5EF4-FFF2-40B4-BE49-F238E27FC236}">
                <a16:creationId xmlns:a16="http://schemas.microsoft.com/office/drawing/2014/main" id="{415F5E62-1D4D-F44C-AACE-A6DAFF673F0D}"/>
              </a:ext>
            </a:extLst>
          </p:cNvPr>
          <p:cNvCxnSpPr>
            <a:cxnSpLocks/>
            <a:stCxn id="37"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E8C684A-907B-554D-805C-9FA4BCB93078}"/>
              </a:ext>
            </a:extLst>
          </p:cNvPr>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A840EA6-E1AA-B54A-B7B7-FC79ED60919D}"/>
              </a:ext>
            </a:extLst>
          </p:cNvPr>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A2B6A07-60CB-8442-8A59-BE31F65B10C1}"/>
              </a:ext>
            </a:extLst>
          </p:cNvPr>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7436519-F579-8E4B-BEC6-DF102F387551}"/>
              </a:ext>
            </a:extLst>
          </p:cNvPr>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AutoShape 7">
            <a:extLst>
              <a:ext uri="{FF2B5EF4-FFF2-40B4-BE49-F238E27FC236}">
                <a16:creationId xmlns:a16="http://schemas.microsoft.com/office/drawing/2014/main" id="{5C0E8E77-9F4B-0F4C-9F17-99411F71CE38}"/>
              </a:ext>
            </a:extLst>
          </p:cNvPr>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solidFill>
                  <a:schemeClr val="bg1"/>
                </a:solidFill>
                <a:ea typeface="+mn-ea"/>
              </a:rPr>
              <a:t>Packet</a:t>
            </a:r>
          </a:p>
          <a:p>
            <a:pPr algn="ctr">
              <a:defRPr/>
            </a:pPr>
            <a:r>
              <a:rPr lang="en-US" sz="1500" dirty="0">
                <a:solidFill>
                  <a:schemeClr val="bg1"/>
                </a:solidFill>
                <a:ea typeface="+mn-ea"/>
              </a:rPr>
              <a:t>Forwarding </a:t>
            </a:r>
          </a:p>
          <a:p>
            <a:pPr algn="ctr">
              <a:defRPr/>
            </a:pPr>
            <a:endParaRPr lang="en-US" sz="1500" dirty="0">
              <a:solidFill>
                <a:schemeClr val="bg1"/>
              </a:solidFill>
              <a:ea typeface="+mn-ea"/>
            </a:endParaRPr>
          </a:p>
        </p:txBody>
      </p:sp>
      <p:sp>
        <p:nvSpPr>
          <p:cNvPr id="38" name="AutoShape 7">
            <a:extLst>
              <a:ext uri="{FF2B5EF4-FFF2-40B4-BE49-F238E27FC236}">
                <a16:creationId xmlns:a16="http://schemas.microsoft.com/office/drawing/2014/main" id="{8E8049C2-4422-D141-A5CB-4835DE65CE7F}"/>
              </a:ext>
            </a:extLst>
          </p:cNvPr>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43" name="AutoShape 7">
            <a:extLst>
              <a:ext uri="{FF2B5EF4-FFF2-40B4-BE49-F238E27FC236}">
                <a16:creationId xmlns:a16="http://schemas.microsoft.com/office/drawing/2014/main" id="{2353E989-CC5B-A64A-A201-A0692A02C8F5}"/>
              </a:ext>
            </a:extLst>
          </p:cNvPr>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44" name="AutoShape 7">
            <a:extLst>
              <a:ext uri="{FF2B5EF4-FFF2-40B4-BE49-F238E27FC236}">
                <a16:creationId xmlns:a16="http://schemas.microsoft.com/office/drawing/2014/main" id="{5FD1E7D4-5044-0241-BA16-EA2422B87F81}"/>
              </a:ext>
            </a:extLst>
          </p:cNvPr>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45" name="AutoShape 7">
            <a:extLst>
              <a:ext uri="{FF2B5EF4-FFF2-40B4-BE49-F238E27FC236}">
                <a16:creationId xmlns:a16="http://schemas.microsoft.com/office/drawing/2014/main" id="{43570013-DD7E-2940-AF6A-09F43EDC8C58}"/>
              </a:ext>
            </a:extLst>
          </p:cNvPr>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52" name="Rectangle 51">
            <a:extLst>
              <a:ext uri="{FF2B5EF4-FFF2-40B4-BE49-F238E27FC236}">
                <a16:creationId xmlns:a16="http://schemas.microsoft.com/office/drawing/2014/main" id="{3955BD78-C045-0E45-8838-DD65996B1126}"/>
              </a:ext>
            </a:extLst>
          </p:cNvPr>
          <p:cNvSpPr/>
          <p:nvPr/>
        </p:nvSpPr>
        <p:spPr>
          <a:xfrm>
            <a:off x="1066800" y="1456346"/>
            <a:ext cx="6663266" cy="12258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50"/>
          </a:p>
        </p:txBody>
      </p:sp>
      <p:sp>
        <p:nvSpPr>
          <p:cNvPr id="54" name="Rounded Rectangle 53">
            <a:extLst>
              <a:ext uri="{FF2B5EF4-FFF2-40B4-BE49-F238E27FC236}">
                <a16:creationId xmlns:a16="http://schemas.microsoft.com/office/drawing/2014/main" id="{8CD25503-B23A-874E-9434-34E231C49F8B}"/>
              </a:ext>
            </a:extLst>
          </p:cNvPr>
          <p:cNvSpPr/>
          <p:nvPr/>
        </p:nvSpPr>
        <p:spPr>
          <a:xfrm>
            <a:off x="1066800" y="1938784"/>
            <a:ext cx="1219278"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900" dirty="0">
                <a:solidFill>
                  <a:srgbClr val="FFFFFF"/>
                </a:solidFill>
                <a:latin typeface="+mj-lt"/>
              </a:rPr>
              <a:t>Control Plane 1 (“Network OS”)</a:t>
            </a:r>
          </a:p>
        </p:txBody>
      </p:sp>
      <p:grpSp>
        <p:nvGrpSpPr>
          <p:cNvPr id="55" name="Group 1">
            <a:extLst>
              <a:ext uri="{FF2B5EF4-FFF2-40B4-BE49-F238E27FC236}">
                <a16:creationId xmlns:a16="http://schemas.microsoft.com/office/drawing/2014/main" id="{E76ECA14-13F1-B149-A0F9-5C0EAC34BFD7}"/>
              </a:ext>
            </a:extLst>
          </p:cNvPr>
          <p:cNvGrpSpPr/>
          <p:nvPr/>
        </p:nvGrpSpPr>
        <p:grpSpPr>
          <a:xfrm>
            <a:off x="885508" y="1828509"/>
            <a:ext cx="564409" cy="220549"/>
            <a:chOff x="5257800" y="3124200"/>
            <a:chExt cx="1158240" cy="547255"/>
          </a:xfrm>
          <a:effectLst>
            <a:outerShdw blurRad="50800" dist="50800" dir="10260000" algn="tl" rotWithShape="0">
              <a:srgbClr val="000000">
                <a:alpha val="54000"/>
              </a:srgbClr>
            </a:outerShdw>
          </a:effectLst>
        </p:grpSpPr>
        <p:sp>
          <p:nvSpPr>
            <p:cNvPr id="56" name="Oval 55">
              <a:extLst>
                <a:ext uri="{FF2B5EF4-FFF2-40B4-BE49-F238E27FC236}">
                  <a16:creationId xmlns:a16="http://schemas.microsoft.com/office/drawing/2014/main" id="{5CB8CC1A-F7DC-EE49-B652-FEC9513C5539}"/>
                </a:ext>
              </a:extLst>
            </p:cNvPr>
            <p:cNvSpPr/>
            <p:nvPr/>
          </p:nvSpPr>
          <p:spPr>
            <a:xfrm>
              <a:off x="52578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57" name="Oval 56">
              <a:extLst>
                <a:ext uri="{FF2B5EF4-FFF2-40B4-BE49-F238E27FC236}">
                  <a16:creationId xmlns:a16="http://schemas.microsoft.com/office/drawing/2014/main" id="{302FE09E-D2A6-6446-AD97-3FDEF3245AE9}"/>
                </a:ext>
              </a:extLst>
            </p:cNvPr>
            <p:cNvSpPr/>
            <p:nvPr/>
          </p:nvSpPr>
          <p:spPr>
            <a:xfrm>
              <a:off x="5562600" y="3124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58" name="Oval 57">
              <a:extLst>
                <a:ext uri="{FF2B5EF4-FFF2-40B4-BE49-F238E27FC236}">
                  <a16:creationId xmlns:a16="http://schemas.microsoft.com/office/drawing/2014/main" id="{6CEEE626-EDA3-A24A-A802-8605F3EF34EE}"/>
                </a:ext>
              </a:extLst>
            </p:cNvPr>
            <p:cNvSpPr/>
            <p:nvPr/>
          </p:nvSpPr>
          <p:spPr>
            <a:xfrm>
              <a:off x="59436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59" name="Oval 58">
              <a:extLst>
                <a:ext uri="{FF2B5EF4-FFF2-40B4-BE49-F238E27FC236}">
                  <a16:creationId xmlns:a16="http://schemas.microsoft.com/office/drawing/2014/main" id="{AEF741E4-E4AF-9C4F-AFAF-6D57A4CAC79A}"/>
                </a:ext>
              </a:extLst>
            </p:cNvPr>
            <p:cNvSpPr/>
            <p:nvPr/>
          </p:nvSpPr>
          <p:spPr>
            <a:xfrm>
              <a:off x="6248400" y="32004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60" name="Oval 59">
              <a:extLst>
                <a:ext uri="{FF2B5EF4-FFF2-40B4-BE49-F238E27FC236}">
                  <a16:creationId xmlns:a16="http://schemas.microsoft.com/office/drawing/2014/main" id="{DD598103-A0C8-D645-8900-C676B5D1BDB8}"/>
                </a:ext>
              </a:extLst>
            </p:cNvPr>
            <p:cNvSpPr/>
            <p:nvPr/>
          </p:nvSpPr>
          <p:spPr>
            <a:xfrm>
              <a:off x="5638800" y="3505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cxnSp>
          <p:nvCxnSpPr>
            <p:cNvPr id="61" name="Straight Connector 60">
              <a:extLst>
                <a:ext uri="{FF2B5EF4-FFF2-40B4-BE49-F238E27FC236}">
                  <a16:creationId xmlns:a16="http://schemas.microsoft.com/office/drawing/2014/main" id="{0D70D293-0DE4-874D-AB94-EEDCA0B8D460}"/>
                </a:ext>
              </a:extLst>
            </p:cNvPr>
            <p:cNvCxnSpPr>
              <a:stCxn id="56" idx="7"/>
              <a:endCxn id="57" idx="3"/>
            </p:cNvCxnSpPr>
            <p:nvPr/>
          </p:nvCxnSpPr>
          <p:spPr>
            <a:xfrm flipV="1">
              <a:off x="5400890" y="3266108"/>
              <a:ext cx="1862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E59B9C5-0151-3E4A-814C-373A435F7768}"/>
                </a:ext>
              </a:extLst>
            </p:cNvPr>
            <p:cNvCxnSpPr>
              <a:stCxn id="60" idx="2"/>
              <a:endCxn id="56" idx="5"/>
            </p:cNvCxnSpPr>
            <p:nvPr/>
          </p:nvCxnSpPr>
          <p:spPr>
            <a:xfrm flipH="1" flipV="1">
              <a:off x="5400890" y="3494708"/>
              <a:ext cx="2379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C947F1D-8CCF-0E42-A0BC-CFCD29572B13}"/>
                </a:ext>
              </a:extLst>
            </p:cNvPr>
            <p:cNvCxnSpPr>
              <a:stCxn id="58" idx="1"/>
              <a:endCxn id="57" idx="5"/>
            </p:cNvCxnSpPr>
            <p:nvPr/>
          </p:nvCxnSpPr>
          <p:spPr>
            <a:xfrm flipH="1" flipV="1">
              <a:off x="5705690" y="3266108"/>
              <a:ext cx="2624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14A816-8B54-6D4E-9389-4D71069A4F5F}"/>
                </a:ext>
              </a:extLst>
            </p:cNvPr>
            <p:cNvCxnSpPr>
              <a:stCxn id="60" idx="6"/>
              <a:endCxn id="58" idx="3"/>
            </p:cNvCxnSpPr>
            <p:nvPr/>
          </p:nvCxnSpPr>
          <p:spPr>
            <a:xfrm flipV="1">
              <a:off x="5806440" y="34947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D7FF3E7-993A-5945-8590-583BC26872A2}"/>
                </a:ext>
              </a:extLst>
            </p:cNvPr>
            <p:cNvCxnSpPr>
              <a:stCxn id="58" idx="6"/>
              <a:endCxn id="59" idx="3"/>
            </p:cNvCxnSpPr>
            <p:nvPr/>
          </p:nvCxnSpPr>
          <p:spPr>
            <a:xfrm flipV="1">
              <a:off x="6111240" y="33423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a16="http://schemas.microsoft.com/office/drawing/2014/main" id="{66C80FD5-0D6C-4C4A-95EE-2CAF02CC7C99}"/>
              </a:ext>
            </a:extLst>
          </p:cNvPr>
          <p:cNvSpPr/>
          <p:nvPr/>
        </p:nvSpPr>
        <p:spPr bwMode="auto">
          <a:xfrm>
            <a:off x="1070372" y="1491813"/>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1a</a:t>
            </a:r>
          </a:p>
        </p:txBody>
      </p:sp>
      <p:sp>
        <p:nvSpPr>
          <p:cNvPr id="70" name="TextBox 23">
            <a:extLst>
              <a:ext uri="{FF2B5EF4-FFF2-40B4-BE49-F238E27FC236}">
                <a16:creationId xmlns:a16="http://schemas.microsoft.com/office/drawing/2014/main" id="{D81AE359-F6BF-824A-880C-F480310F9828}"/>
              </a:ext>
            </a:extLst>
          </p:cNvPr>
          <p:cNvSpPr txBox="1">
            <a:spLocks noChangeArrowheads="1"/>
          </p:cNvSpPr>
          <p:nvPr/>
        </p:nvSpPr>
        <p:spPr bwMode="auto">
          <a:xfrm>
            <a:off x="3805799" y="1208711"/>
            <a:ext cx="981359" cy="592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25" dirty="0">
                <a:solidFill>
                  <a:schemeClr val="bg1"/>
                </a:solidFill>
                <a:latin typeface="Arial" charset="0"/>
              </a:rPr>
              <a:t>Control</a:t>
            </a:r>
          </a:p>
          <a:p>
            <a:pPr algn="ctr" eaLnBrk="1" hangingPunct="1"/>
            <a:r>
              <a:rPr lang="en-US" sz="1625" dirty="0">
                <a:solidFill>
                  <a:schemeClr val="bg1"/>
                </a:solidFill>
                <a:latin typeface="Arial" charset="0"/>
              </a:rPr>
              <a:t>Program</a:t>
            </a:r>
          </a:p>
        </p:txBody>
      </p:sp>
      <p:sp>
        <p:nvSpPr>
          <p:cNvPr id="72" name="TextBox 23">
            <a:extLst>
              <a:ext uri="{FF2B5EF4-FFF2-40B4-BE49-F238E27FC236}">
                <a16:creationId xmlns:a16="http://schemas.microsoft.com/office/drawing/2014/main" id="{0D8AAD3C-C83B-4044-AE47-AFA01EE95590}"/>
              </a:ext>
            </a:extLst>
          </p:cNvPr>
          <p:cNvSpPr txBox="1">
            <a:spLocks noChangeArrowheads="1"/>
          </p:cNvSpPr>
          <p:nvPr/>
        </p:nvSpPr>
        <p:spPr bwMode="auto">
          <a:xfrm>
            <a:off x="6006776" y="1212996"/>
            <a:ext cx="981359" cy="592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25" dirty="0">
                <a:solidFill>
                  <a:schemeClr val="bg1"/>
                </a:solidFill>
                <a:latin typeface="Arial" charset="0"/>
              </a:rPr>
              <a:t>Control</a:t>
            </a:r>
          </a:p>
          <a:p>
            <a:pPr algn="ctr" eaLnBrk="1" hangingPunct="1"/>
            <a:r>
              <a:rPr lang="en-US" sz="1625" dirty="0">
                <a:solidFill>
                  <a:schemeClr val="bg1"/>
                </a:solidFill>
                <a:latin typeface="Arial" charset="0"/>
              </a:rPr>
              <a:t>Program</a:t>
            </a:r>
          </a:p>
        </p:txBody>
      </p:sp>
      <p:grpSp>
        <p:nvGrpSpPr>
          <p:cNvPr id="73" name="Group 72">
            <a:extLst>
              <a:ext uri="{FF2B5EF4-FFF2-40B4-BE49-F238E27FC236}">
                <a16:creationId xmlns:a16="http://schemas.microsoft.com/office/drawing/2014/main" id="{1DB1C5DB-9DCB-F04B-942E-9C9FED0AB2EA}"/>
              </a:ext>
            </a:extLst>
          </p:cNvPr>
          <p:cNvGrpSpPr/>
          <p:nvPr/>
        </p:nvGrpSpPr>
        <p:grpSpPr>
          <a:xfrm>
            <a:off x="1828800" y="2547819"/>
            <a:ext cx="5257800" cy="1728639"/>
            <a:chOff x="2926080" y="4076510"/>
            <a:chExt cx="8412480" cy="2765823"/>
          </a:xfrm>
        </p:grpSpPr>
        <p:cxnSp>
          <p:nvCxnSpPr>
            <p:cNvPr id="74" name="Straight Connector 73">
              <a:extLst>
                <a:ext uri="{FF2B5EF4-FFF2-40B4-BE49-F238E27FC236}">
                  <a16:creationId xmlns:a16="http://schemas.microsoft.com/office/drawing/2014/main" id="{B2EDDEAD-EF32-B749-9031-D7BB482A4AA3}"/>
                </a:ext>
              </a:extLst>
            </p:cNvPr>
            <p:cNvCxnSpPr/>
            <p:nvPr/>
          </p:nvCxnSpPr>
          <p:spPr bwMode="auto">
            <a:xfrm>
              <a:off x="2926080" y="4076510"/>
              <a:ext cx="0" cy="276582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9BF3FAB-7205-7B4F-90C1-1BBA6C878CAD}"/>
                </a:ext>
              </a:extLst>
            </p:cNvPr>
            <p:cNvCxnSpPr/>
            <p:nvPr/>
          </p:nvCxnSpPr>
          <p:spPr bwMode="auto">
            <a:xfrm flipH="1">
              <a:off x="5715041" y="4076510"/>
              <a:ext cx="15199" cy="110603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0D8A7E0-0FD6-1741-916F-521142E47A3D}"/>
                </a:ext>
              </a:extLst>
            </p:cNvPr>
            <p:cNvCxnSpPr/>
            <p:nvPr/>
          </p:nvCxnSpPr>
          <p:spPr bwMode="auto">
            <a:xfrm>
              <a:off x="8620761" y="4076510"/>
              <a:ext cx="35559" cy="227497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BD4E946-95F2-0142-B7FF-DC52F69CA531}"/>
                </a:ext>
              </a:extLst>
            </p:cNvPr>
            <p:cNvCxnSpPr/>
            <p:nvPr/>
          </p:nvCxnSpPr>
          <p:spPr bwMode="auto">
            <a:xfrm>
              <a:off x="11338560" y="4076510"/>
              <a:ext cx="0" cy="1474757"/>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2A091BC1-5D6D-2349-90CF-DAC22C1276AC}"/>
              </a:ext>
            </a:extLst>
          </p:cNvPr>
          <p:cNvSpPr>
            <a:spLocks noGrp="1"/>
          </p:cNvSpPr>
          <p:nvPr>
            <p:ph idx="1"/>
          </p:nvPr>
        </p:nvSpPr>
        <p:spPr>
          <a:xfrm>
            <a:off x="914400" y="683925"/>
            <a:ext cx="7620000" cy="457200"/>
          </a:xfrm>
        </p:spPr>
        <p:txBody>
          <a:bodyPr/>
          <a:lstStyle/>
          <a:p>
            <a:pPr marL="0" indent="0">
              <a:buNone/>
            </a:pPr>
            <a:r>
              <a:rPr lang="en-US" dirty="0"/>
              <a:t>Example: Slicing</a:t>
            </a:r>
          </a:p>
        </p:txBody>
      </p:sp>
      <p:sp>
        <p:nvSpPr>
          <p:cNvPr id="2" name="Title 1">
            <a:extLst>
              <a:ext uri="{FF2B5EF4-FFF2-40B4-BE49-F238E27FC236}">
                <a16:creationId xmlns:a16="http://schemas.microsoft.com/office/drawing/2014/main" id="{687BF494-F6AF-7849-8BEE-1A547701C186}"/>
              </a:ext>
            </a:extLst>
          </p:cNvPr>
          <p:cNvSpPr>
            <a:spLocks noGrp="1"/>
          </p:cNvSpPr>
          <p:nvPr>
            <p:ph type="title"/>
          </p:nvPr>
        </p:nvSpPr>
        <p:spPr>
          <a:xfrm>
            <a:off x="453232" y="37971"/>
            <a:ext cx="8229600" cy="857250"/>
          </a:xfrm>
        </p:spPr>
        <p:txBody>
          <a:bodyPr/>
          <a:lstStyle/>
          <a:p>
            <a:r>
              <a:rPr lang="en-US" dirty="0"/>
              <a:t>Early attempts at network virtualization</a:t>
            </a:r>
          </a:p>
        </p:txBody>
      </p:sp>
      <p:sp>
        <p:nvSpPr>
          <p:cNvPr id="78" name="Rounded Rectangle 77">
            <a:extLst>
              <a:ext uri="{FF2B5EF4-FFF2-40B4-BE49-F238E27FC236}">
                <a16:creationId xmlns:a16="http://schemas.microsoft.com/office/drawing/2014/main" id="{A479370C-07F8-5B43-832B-B5281A4EEB2B}"/>
              </a:ext>
            </a:extLst>
          </p:cNvPr>
          <p:cNvSpPr/>
          <p:nvPr/>
        </p:nvSpPr>
        <p:spPr>
          <a:xfrm>
            <a:off x="1066800" y="2419350"/>
            <a:ext cx="6663266" cy="328166"/>
          </a:xfrm>
          <a:prstGeom prst="roundRect">
            <a:avLst/>
          </a:prstGeom>
          <a:solidFill>
            <a:srgbClr val="92D050"/>
          </a:soli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2125" dirty="0">
                <a:solidFill>
                  <a:schemeClr val="tx1"/>
                </a:solidFill>
                <a:latin typeface="+mj-lt"/>
              </a:rPr>
              <a:t>Network Slicer (e.g. </a:t>
            </a:r>
            <a:r>
              <a:rPr lang="en-US" sz="2125" dirty="0" err="1">
                <a:solidFill>
                  <a:schemeClr val="tx1"/>
                </a:solidFill>
                <a:latin typeface="+mj-lt"/>
              </a:rPr>
              <a:t>FlowVisor</a:t>
            </a:r>
            <a:r>
              <a:rPr lang="en-US" sz="2125" dirty="0">
                <a:solidFill>
                  <a:schemeClr val="tx1"/>
                </a:solidFill>
                <a:latin typeface="+mj-lt"/>
              </a:rPr>
              <a:t>)</a:t>
            </a:r>
          </a:p>
        </p:txBody>
      </p:sp>
      <p:sp>
        <p:nvSpPr>
          <p:cNvPr id="79" name="Rounded Rectangle 78">
            <a:extLst>
              <a:ext uri="{FF2B5EF4-FFF2-40B4-BE49-F238E27FC236}">
                <a16:creationId xmlns:a16="http://schemas.microsoft.com/office/drawing/2014/main" id="{B67DDE6F-ECCD-C743-925C-0E96A13BFCB6}"/>
              </a:ext>
            </a:extLst>
          </p:cNvPr>
          <p:cNvSpPr/>
          <p:nvPr/>
        </p:nvSpPr>
        <p:spPr>
          <a:xfrm>
            <a:off x="2883050" y="1938784"/>
            <a:ext cx="1219278" cy="328166"/>
          </a:xfrm>
          <a:prstGeom prst="roundRect">
            <a:avLst/>
          </a:prstGeom>
          <a:solidFill>
            <a:srgbClr val="FFC000"/>
          </a:soli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900" dirty="0">
                <a:solidFill>
                  <a:schemeClr val="tx1"/>
                </a:solidFill>
                <a:latin typeface="+mj-lt"/>
              </a:rPr>
              <a:t>Control Plane 2 (“Network OS”)</a:t>
            </a:r>
          </a:p>
        </p:txBody>
      </p:sp>
      <p:sp>
        <p:nvSpPr>
          <p:cNvPr id="80" name="Rounded Rectangle 79">
            <a:extLst>
              <a:ext uri="{FF2B5EF4-FFF2-40B4-BE49-F238E27FC236}">
                <a16:creationId xmlns:a16="http://schemas.microsoft.com/office/drawing/2014/main" id="{B5240D60-ADCB-E944-A97C-6BFDCA8DC916}"/>
              </a:ext>
            </a:extLst>
          </p:cNvPr>
          <p:cNvSpPr/>
          <p:nvPr/>
        </p:nvSpPr>
        <p:spPr>
          <a:xfrm>
            <a:off x="4699300" y="1938784"/>
            <a:ext cx="1219278" cy="328166"/>
          </a:xfrm>
          <a:prstGeom prst="roundRect">
            <a:avLst/>
          </a:prstGeom>
          <a:solidFill>
            <a:schemeClr val="accent1">
              <a:lumMod val="75000"/>
            </a:schemeClr>
          </a:soli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900" dirty="0">
                <a:solidFill>
                  <a:schemeClr val="tx1"/>
                </a:solidFill>
                <a:latin typeface="+mj-lt"/>
              </a:rPr>
              <a:t>Control Plane 3 (“Network OS”)</a:t>
            </a:r>
          </a:p>
        </p:txBody>
      </p:sp>
      <p:sp>
        <p:nvSpPr>
          <p:cNvPr id="81" name="Rounded Rectangle 80">
            <a:extLst>
              <a:ext uri="{FF2B5EF4-FFF2-40B4-BE49-F238E27FC236}">
                <a16:creationId xmlns:a16="http://schemas.microsoft.com/office/drawing/2014/main" id="{DA8904C9-350D-194F-B0D3-2591371F5442}"/>
              </a:ext>
            </a:extLst>
          </p:cNvPr>
          <p:cNvSpPr/>
          <p:nvPr/>
        </p:nvSpPr>
        <p:spPr>
          <a:xfrm>
            <a:off x="6515549" y="1927806"/>
            <a:ext cx="1219278" cy="328166"/>
          </a:xfrm>
          <a:prstGeom prst="roundRect">
            <a:avLst/>
          </a:prstGeom>
          <a:solidFill>
            <a:srgbClr val="7030A0"/>
          </a:soli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900" dirty="0">
                <a:solidFill>
                  <a:srgbClr val="FFFFFF"/>
                </a:solidFill>
                <a:latin typeface="+mj-lt"/>
              </a:rPr>
              <a:t>Control Plane 4 (“Network OS”)</a:t>
            </a:r>
          </a:p>
        </p:txBody>
      </p:sp>
      <p:sp>
        <p:nvSpPr>
          <p:cNvPr id="83" name="Oval 82">
            <a:extLst>
              <a:ext uri="{FF2B5EF4-FFF2-40B4-BE49-F238E27FC236}">
                <a16:creationId xmlns:a16="http://schemas.microsoft.com/office/drawing/2014/main" id="{24FDB605-3B4B-8942-BFB3-4594CCA6E39A}"/>
              </a:ext>
            </a:extLst>
          </p:cNvPr>
          <p:cNvSpPr/>
          <p:nvPr/>
        </p:nvSpPr>
        <p:spPr bwMode="auto">
          <a:xfrm>
            <a:off x="3968219" y="1914804"/>
            <a:ext cx="125779" cy="124661"/>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84" name="Oval 83">
            <a:extLst>
              <a:ext uri="{FF2B5EF4-FFF2-40B4-BE49-F238E27FC236}">
                <a16:creationId xmlns:a16="http://schemas.microsoft.com/office/drawing/2014/main" id="{9BA4E1A7-CCD3-CC4C-96C2-D2904C779083}"/>
              </a:ext>
            </a:extLst>
          </p:cNvPr>
          <p:cNvSpPr/>
          <p:nvPr/>
        </p:nvSpPr>
        <p:spPr bwMode="auto">
          <a:xfrm>
            <a:off x="4177851" y="1790143"/>
            <a:ext cx="125779" cy="124661"/>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85" name="Oval 84">
            <a:extLst>
              <a:ext uri="{FF2B5EF4-FFF2-40B4-BE49-F238E27FC236}">
                <a16:creationId xmlns:a16="http://schemas.microsoft.com/office/drawing/2014/main" id="{0F2DC414-5578-EC48-A7F9-6940874F77FE}"/>
              </a:ext>
            </a:extLst>
          </p:cNvPr>
          <p:cNvSpPr/>
          <p:nvPr/>
        </p:nvSpPr>
        <p:spPr bwMode="auto">
          <a:xfrm>
            <a:off x="3884366" y="2122572"/>
            <a:ext cx="125779" cy="124661"/>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86" name="Straight Connector 85">
            <a:extLst>
              <a:ext uri="{FF2B5EF4-FFF2-40B4-BE49-F238E27FC236}">
                <a16:creationId xmlns:a16="http://schemas.microsoft.com/office/drawing/2014/main" id="{A43FE4AE-8939-A64B-9812-019452CD4C90}"/>
              </a:ext>
            </a:extLst>
          </p:cNvPr>
          <p:cNvCxnSpPr>
            <a:stCxn id="83" idx="7"/>
            <a:endCxn id="84" idx="3"/>
          </p:cNvCxnSpPr>
          <p:nvPr/>
        </p:nvCxnSpPr>
        <p:spPr bwMode="auto">
          <a:xfrm rot="5400000" flipH="1" flipV="1">
            <a:off x="4117668" y="1854457"/>
            <a:ext cx="36513" cy="120693"/>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A9D436A8-4635-9D42-95AD-8EA42691898A}"/>
              </a:ext>
            </a:extLst>
          </p:cNvPr>
          <p:cNvCxnSpPr>
            <a:stCxn id="85" idx="0"/>
            <a:endCxn id="83" idx="3"/>
          </p:cNvCxnSpPr>
          <p:nvPr/>
        </p:nvCxnSpPr>
        <p:spPr bwMode="auto">
          <a:xfrm rot="5400000" flipH="1" flipV="1">
            <a:off x="3916265" y="2052199"/>
            <a:ext cx="101364" cy="39383"/>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AABEE08E-3359-6840-8178-8E1C975A80BB}"/>
              </a:ext>
            </a:extLst>
          </p:cNvPr>
          <p:cNvCxnSpPr>
            <a:stCxn id="85" idx="7"/>
            <a:endCxn id="84" idx="4"/>
          </p:cNvCxnSpPr>
          <p:nvPr/>
        </p:nvCxnSpPr>
        <p:spPr bwMode="auto">
          <a:xfrm rot="5400000" flipH="1" flipV="1">
            <a:off x="4003220" y="1903309"/>
            <a:ext cx="226025" cy="249015"/>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A7FFBBE8-D106-F844-A147-F5324CDE6AF8}"/>
              </a:ext>
            </a:extLst>
          </p:cNvPr>
          <p:cNvSpPr/>
          <p:nvPr/>
        </p:nvSpPr>
        <p:spPr bwMode="auto">
          <a:xfrm>
            <a:off x="7859151" y="1917305"/>
            <a:ext cx="125720" cy="124656"/>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90" name="Oval 89">
            <a:extLst>
              <a:ext uri="{FF2B5EF4-FFF2-40B4-BE49-F238E27FC236}">
                <a16:creationId xmlns:a16="http://schemas.microsoft.com/office/drawing/2014/main" id="{39CF9F52-2529-D044-B5D4-906ED467B593}"/>
              </a:ext>
            </a:extLst>
          </p:cNvPr>
          <p:cNvSpPr/>
          <p:nvPr/>
        </p:nvSpPr>
        <p:spPr bwMode="auto">
          <a:xfrm>
            <a:off x="8068684" y="1810025"/>
            <a:ext cx="125720" cy="124656"/>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91" name="Oval 90">
            <a:extLst>
              <a:ext uri="{FF2B5EF4-FFF2-40B4-BE49-F238E27FC236}">
                <a16:creationId xmlns:a16="http://schemas.microsoft.com/office/drawing/2014/main" id="{E468E1DA-984F-8440-BAC9-9BA97C8A2C51}"/>
              </a:ext>
            </a:extLst>
          </p:cNvPr>
          <p:cNvSpPr/>
          <p:nvPr/>
        </p:nvSpPr>
        <p:spPr bwMode="auto">
          <a:xfrm>
            <a:off x="7565804" y="1917305"/>
            <a:ext cx="125720" cy="124656"/>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92" name="Straight Connector 91">
            <a:extLst>
              <a:ext uri="{FF2B5EF4-FFF2-40B4-BE49-F238E27FC236}">
                <a16:creationId xmlns:a16="http://schemas.microsoft.com/office/drawing/2014/main" id="{DDE86828-30D2-EC4D-9797-C20438362790}"/>
              </a:ext>
            </a:extLst>
          </p:cNvPr>
          <p:cNvCxnSpPr>
            <a:stCxn id="91" idx="5"/>
            <a:endCxn id="89" idx="3"/>
          </p:cNvCxnSpPr>
          <p:nvPr/>
        </p:nvCxnSpPr>
        <p:spPr bwMode="auto">
          <a:xfrm rot="16200000" flipH="1">
            <a:off x="7775341" y="1921481"/>
            <a:ext cx="866" cy="204450"/>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47C21CC4-7D91-9144-A577-EA18D4D11522}"/>
              </a:ext>
            </a:extLst>
          </p:cNvPr>
          <p:cNvCxnSpPr>
            <a:stCxn id="89" idx="6"/>
            <a:endCxn id="90" idx="3"/>
          </p:cNvCxnSpPr>
          <p:nvPr/>
        </p:nvCxnSpPr>
        <p:spPr bwMode="auto">
          <a:xfrm flipV="1">
            <a:off x="7984871" y="1916426"/>
            <a:ext cx="102224" cy="63207"/>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94" name="Rounded Rectangle 93">
            <a:extLst>
              <a:ext uri="{FF2B5EF4-FFF2-40B4-BE49-F238E27FC236}">
                <a16:creationId xmlns:a16="http://schemas.microsoft.com/office/drawing/2014/main" id="{64710763-17F5-C444-A5DB-A26F2144F4B4}"/>
              </a:ext>
            </a:extLst>
          </p:cNvPr>
          <p:cNvSpPr/>
          <p:nvPr/>
        </p:nvSpPr>
        <p:spPr bwMode="auto">
          <a:xfrm>
            <a:off x="1741249" y="1496102"/>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1b</a:t>
            </a:r>
          </a:p>
        </p:txBody>
      </p:sp>
      <p:sp>
        <p:nvSpPr>
          <p:cNvPr id="95" name="Rounded Rectangle 94">
            <a:extLst>
              <a:ext uri="{FF2B5EF4-FFF2-40B4-BE49-F238E27FC236}">
                <a16:creationId xmlns:a16="http://schemas.microsoft.com/office/drawing/2014/main" id="{3ACCC980-AA68-2842-8ECE-3940117D1A44}"/>
              </a:ext>
            </a:extLst>
          </p:cNvPr>
          <p:cNvSpPr/>
          <p:nvPr/>
        </p:nvSpPr>
        <p:spPr bwMode="auto">
          <a:xfrm>
            <a:off x="2850618" y="1493505"/>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2a</a:t>
            </a:r>
          </a:p>
        </p:txBody>
      </p:sp>
      <p:sp>
        <p:nvSpPr>
          <p:cNvPr id="96" name="Rounded Rectangle 95">
            <a:extLst>
              <a:ext uri="{FF2B5EF4-FFF2-40B4-BE49-F238E27FC236}">
                <a16:creationId xmlns:a16="http://schemas.microsoft.com/office/drawing/2014/main" id="{0BA92636-DDDA-6142-B15E-21E6C5D65967}"/>
              </a:ext>
            </a:extLst>
          </p:cNvPr>
          <p:cNvSpPr/>
          <p:nvPr/>
        </p:nvSpPr>
        <p:spPr bwMode="auto">
          <a:xfrm>
            <a:off x="3521495" y="1497794"/>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2b</a:t>
            </a:r>
          </a:p>
        </p:txBody>
      </p:sp>
      <p:sp>
        <p:nvSpPr>
          <p:cNvPr id="97" name="Rounded Rectangle 96">
            <a:extLst>
              <a:ext uri="{FF2B5EF4-FFF2-40B4-BE49-F238E27FC236}">
                <a16:creationId xmlns:a16="http://schemas.microsoft.com/office/drawing/2014/main" id="{46D28DB3-9A45-B940-B45E-79B9E826B28C}"/>
              </a:ext>
            </a:extLst>
          </p:cNvPr>
          <p:cNvSpPr/>
          <p:nvPr/>
        </p:nvSpPr>
        <p:spPr bwMode="auto">
          <a:xfrm>
            <a:off x="4654018" y="1493505"/>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3a</a:t>
            </a:r>
          </a:p>
        </p:txBody>
      </p:sp>
      <p:sp>
        <p:nvSpPr>
          <p:cNvPr id="98" name="Rounded Rectangle 97">
            <a:extLst>
              <a:ext uri="{FF2B5EF4-FFF2-40B4-BE49-F238E27FC236}">
                <a16:creationId xmlns:a16="http://schemas.microsoft.com/office/drawing/2014/main" id="{270C3B38-9A8F-2F4B-A291-2E3250C82E43}"/>
              </a:ext>
            </a:extLst>
          </p:cNvPr>
          <p:cNvSpPr/>
          <p:nvPr/>
        </p:nvSpPr>
        <p:spPr bwMode="auto">
          <a:xfrm>
            <a:off x="5324895" y="1497794"/>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3b</a:t>
            </a:r>
          </a:p>
        </p:txBody>
      </p:sp>
      <p:sp>
        <p:nvSpPr>
          <p:cNvPr id="99" name="Rounded Rectangle 98">
            <a:extLst>
              <a:ext uri="{FF2B5EF4-FFF2-40B4-BE49-F238E27FC236}">
                <a16:creationId xmlns:a16="http://schemas.microsoft.com/office/drawing/2014/main" id="{1C644B2C-DF4C-5A4E-8222-4D3E1239F000}"/>
              </a:ext>
            </a:extLst>
          </p:cNvPr>
          <p:cNvSpPr/>
          <p:nvPr/>
        </p:nvSpPr>
        <p:spPr bwMode="auto">
          <a:xfrm>
            <a:off x="6457418" y="1493505"/>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4a</a:t>
            </a:r>
          </a:p>
        </p:txBody>
      </p:sp>
      <p:sp>
        <p:nvSpPr>
          <p:cNvPr id="100" name="Rounded Rectangle 99">
            <a:extLst>
              <a:ext uri="{FF2B5EF4-FFF2-40B4-BE49-F238E27FC236}">
                <a16:creationId xmlns:a16="http://schemas.microsoft.com/office/drawing/2014/main" id="{0AE860A2-62E3-D640-84BE-1314BFA411D8}"/>
              </a:ext>
            </a:extLst>
          </p:cNvPr>
          <p:cNvSpPr/>
          <p:nvPr/>
        </p:nvSpPr>
        <p:spPr bwMode="auto">
          <a:xfrm>
            <a:off x="7128295" y="1497794"/>
            <a:ext cx="609072" cy="303195"/>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1000" dirty="0">
                <a:solidFill>
                  <a:schemeClr val="bg1"/>
                </a:solidFill>
                <a:latin typeface="Arial" charset="0"/>
              </a:rPr>
              <a:t>CP 4b</a:t>
            </a:r>
          </a:p>
        </p:txBody>
      </p:sp>
      <p:sp>
        <p:nvSpPr>
          <p:cNvPr id="101" name="Oval 100">
            <a:extLst>
              <a:ext uri="{FF2B5EF4-FFF2-40B4-BE49-F238E27FC236}">
                <a16:creationId xmlns:a16="http://schemas.microsoft.com/office/drawing/2014/main" id="{B2452941-CD21-1545-9E47-7A9C6EA74F35}"/>
              </a:ext>
            </a:extLst>
          </p:cNvPr>
          <p:cNvSpPr/>
          <p:nvPr/>
        </p:nvSpPr>
        <p:spPr bwMode="auto">
          <a:xfrm>
            <a:off x="5805310" y="1920637"/>
            <a:ext cx="125779" cy="124661"/>
          </a:xfrm>
          <a:prstGeom prst="ellipse">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102" name="Straight Connector 101">
            <a:extLst>
              <a:ext uri="{FF2B5EF4-FFF2-40B4-BE49-F238E27FC236}">
                <a16:creationId xmlns:a16="http://schemas.microsoft.com/office/drawing/2014/main" id="{F4F99C0E-D531-B943-89A8-4F90980440E0}"/>
              </a:ext>
            </a:extLst>
          </p:cNvPr>
          <p:cNvCxnSpPr>
            <a:stCxn id="101" idx="7"/>
          </p:cNvCxnSpPr>
          <p:nvPr/>
        </p:nvCxnSpPr>
        <p:spPr bwMode="auto">
          <a:xfrm rot="5400000" flipH="1" flipV="1">
            <a:off x="5954759" y="1860290"/>
            <a:ext cx="36513" cy="120693"/>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B313F5E-098B-2C48-AB12-0AAC987A60A5}"/>
              </a:ext>
            </a:extLst>
          </p:cNvPr>
          <p:cNvCxnSpPr>
            <a:endCxn id="101" idx="3"/>
          </p:cNvCxnSpPr>
          <p:nvPr/>
        </p:nvCxnSpPr>
        <p:spPr bwMode="auto">
          <a:xfrm rot="5400000" flipH="1" flipV="1">
            <a:off x="5753356" y="2058032"/>
            <a:ext cx="101364" cy="39383"/>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4F1A62F-AE77-9443-88FB-272A34ECCA28}"/>
              </a:ext>
            </a:extLst>
          </p:cNvPr>
          <p:cNvCxnSpPr>
            <a:cxnSpLocks/>
            <a:stCxn id="101" idx="5"/>
          </p:cNvCxnSpPr>
          <p:nvPr/>
        </p:nvCxnSpPr>
        <p:spPr bwMode="auto">
          <a:xfrm>
            <a:off x="5912669" y="2027042"/>
            <a:ext cx="63461" cy="74966"/>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906A832-7AC6-8341-B926-1396A92705C4}"/>
              </a:ext>
            </a:extLst>
          </p:cNvPr>
          <p:cNvSpPr txBox="1"/>
          <p:nvPr/>
        </p:nvSpPr>
        <p:spPr>
          <a:xfrm>
            <a:off x="926353" y="1046698"/>
            <a:ext cx="7332457" cy="276999"/>
          </a:xfrm>
          <a:prstGeom prst="rect">
            <a:avLst/>
          </a:prstGeom>
          <a:noFill/>
        </p:spPr>
        <p:txBody>
          <a:bodyPr wrap="none" rtlCol="0">
            <a:spAutoFit/>
          </a:bodyPr>
          <a:lstStyle/>
          <a:p>
            <a:r>
              <a:rPr lang="en-US" sz="1200" dirty="0"/>
              <a:t>Each controller can read and/or write flow rules for its assigned portion of “header space” and topology</a:t>
            </a:r>
          </a:p>
        </p:txBody>
      </p:sp>
      <p:sp>
        <p:nvSpPr>
          <p:cNvPr id="5" name="TextBox 4">
            <a:extLst>
              <a:ext uri="{FF2B5EF4-FFF2-40B4-BE49-F238E27FC236}">
                <a16:creationId xmlns:a16="http://schemas.microsoft.com/office/drawing/2014/main" id="{65E6A90F-358B-3A40-9444-826FA4174439}"/>
              </a:ext>
            </a:extLst>
          </p:cNvPr>
          <p:cNvSpPr txBox="1"/>
          <p:nvPr/>
        </p:nvSpPr>
        <p:spPr>
          <a:xfrm>
            <a:off x="483395" y="2966116"/>
            <a:ext cx="6391686" cy="52322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2800" dirty="0"/>
              <a:t>Q: To what extent is </a:t>
            </a:r>
            <a:r>
              <a:rPr lang="en-US" sz="2800"/>
              <a:t>this virtualization? </a:t>
            </a:r>
            <a:endParaRPr lang="en-US" sz="2800" dirty="0"/>
          </a:p>
        </p:txBody>
      </p:sp>
      <p:sp>
        <p:nvSpPr>
          <p:cNvPr id="19" name="TextBox 18">
            <a:extLst>
              <a:ext uri="{FF2B5EF4-FFF2-40B4-BE49-F238E27FC236}">
                <a16:creationId xmlns:a16="http://schemas.microsoft.com/office/drawing/2014/main" id="{ACE02C65-49FE-F643-82FC-88CDE624524D}"/>
              </a:ext>
            </a:extLst>
          </p:cNvPr>
          <p:cNvSpPr txBox="1"/>
          <p:nvPr/>
        </p:nvSpPr>
        <p:spPr>
          <a:xfrm rot="16200000">
            <a:off x="1295733" y="3712251"/>
            <a:ext cx="883575" cy="276999"/>
          </a:xfrm>
          <a:prstGeom prst="rect">
            <a:avLst/>
          </a:prstGeom>
          <a:noFill/>
        </p:spPr>
        <p:txBody>
          <a:bodyPr wrap="none" rtlCol="0">
            <a:spAutoFit/>
          </a:bodyPr>
          <a:lstStyle/>
          <a:p>
            <a:r>
              <a:rPr lang="en-US" sz="1200" dirty="0"/>
              <a:t>OpenFlow</a:t>
            </a:r>
          </a:p>
        </p:txBody>
      </p:sp>
      <p:sp>
        <p:nvSpPr>
          <p:cNvPr id="105" name="TextBox 104">
            <a:extLst>
              <a:ext uri="{FF2B5EF4-FFF2-40B4-BE49-F238E27FC236}">
                <a16:creationId xmlns:a16="http://schemas.microsoft.com/office/drawing/2014/main" id="{2D0629CB-A9D1-7F49-8409-1083332BC576}"/>
              </a:ext>
            </a:extLst>
          </p:cNvPr>
          <p:cNvSpPr txBox="1"/>
          <p:nvPr/>
        </p:nvSpPr>
        <p:spPr>
          <a:xfrm>
            <a:off x="1351164" y="2229296"/>
            <a:ext cx="829073" cy="261610"/>
          </a:xfrm>
          <a:prstGeom prst="rect">
            <a:avLst/>
          </a:prstGeom>
          <a:noFill/>
        </p:spPr>
        <p:txBody>
          <a:bodyPr wrap="none" rtlCol="0">
            <a:spAutoFit/>
          </a:bodyPr>
          <a:lstStyle/>
          <a:p>
            <a:r>
              <a:rPr lang="en-US" sz="1100" dirty="0"/>
              <a:t>OpenFlow</a:t>
            </a:r>
          </a:p>
        </p:txBody>
      </p:sp>
      <p:sp>
        <p:nvSpPr>
          <p:cNvPr id="106" name="TextBox 105">
            <a:extLst>
              <a:ext uri="{FF2B5EF4-FFF2-40B4-BE49-F238E27FC236}">
                <a16:creationId xmlns:a16="http://schemas.microsoft.com/office/drawing/2014/main" id="{5E9E7978-2ABD-8040-BCFC-7C4863758508}"/>
              </a:ext>
            </a:extLst>
          </p:cNvPr>
          <p:cNvSpPr txBox="1"/>
          <p:nvPr/>
        </p:nvSpPr>
        <p:spPr>
          <a:xfrm>
            <a:off x="3038911" y="2229296"/>
            <a:ext cx="829073" cy="261610"/>
          </a:xfrm>
          <a:prstGeom prst="rect">
            <a:avLst/>
          </a:prstGeom>
          <a:noFill/>
        </p:spPr>
        <p:txBody>
          <a:bodyPr wrap="none" rtlCol="0">
            <a:spAutoFit/>
          </a:bodyPr>
          <a:lstStyle/>
          <a:p>
            <a:r>
              <a:rPr lang="en-US" sz="1100" dirty="0"/>
              <a:t>OpenFlow</a:t>
            </a:r>
          </a:p>
        </p:txBody>
      </p:sp>
      <p:sp>
        <p:nvSpPr>
          <p:cNvPr id="107" name="TextBox 106">
            <a:extLst>
              <a:ext uri="{FF2B5EF4-FFF2-40B4-BE49-F238E27FC236}">
                <a16:creationId xmlns:a16="http://schemas.microsoft.com/office/drawing/2014/main" id="{EF7B3391-B010-654E-8DE9-683D646DDD22}"/>
              </a:ext>
            </a:extLst>
          </p:cNvPr>
          <p:cNvSpPr txBox="1"/>
          <p:nvPr/>
        </p:nvSpPr>
        <p:spPr>
          <a:xfrm>
            <a:off x="4894402" y="2229296"/>
            <a:ext cx="829073" cy="261610"/>
          </a:xfrm>
          <a:prstGeom prst="rect">
            <a:avLst/>
          </a:prstGeom>
          <a:noFill/>
        </p:spPr>
        <p:txBody>
          <a:bodyPr wrap="none" rtlCol="0">
            <a:spAutoFit/>
          </a:bodyPr>
          <a:lstStyle/>
          <a:p>
            <a:r>
              <a:rPr lang="en-US" sz="1100" dirty="0"/>
              <a:t>OpenFlow</a:t>
            </a:r>
          </a:p>
        </p:txBody>
      </p:sp>
      <p:sp>
        <p:nvSpPr>
          <p:cNvPr id="108" name="TextBox 107">
            <a:extLst>
              <a:ext uri="{FF2B5EF4-FFF2-40B4-BE49-F238E27FC236}">
                <a16:creationId xmlns:a16="http://schemas.microsoft.com/office/drawing/2014/main" id="{E98A8FB4-DB0C-3742-8043-A88CAB321F69}"/>
              </a:ext>
            </a:extLst>
          </p:cNvPr>
          <p:cNvSpPr txBox="1"/>
          <p:nvPr/>
        </p:nvSpPr>
        <p:spPr>
          <a:xfrm>
            <a:off x="6761954" y="2233940"/>
            <a:ext cx="829073" cy="261610"/>
          </a:xfrm>
          <a:prstGeom prst="rect">
            <a:avLst/>
          </a:prstGeom>
          <a:noFill/>
        </p:spPr>
        <p:txBody>
          <a:bodyPr wrap="none" rtlCol="0">
            <a:spAutoFit/>
          </a:bodyPr>
          <a:lstStyle/>
          <a:p>
            <a:r>
              <a:rPr lang="en-US" sz="1100" dirty="0"/>
              <a:t>OpenFlow</a:t>
            </a:r>
          </a:p>
        </p:txBody>
      </p:sp>
      <p:cxnSp>
        <p:nvCxnSpPr>
          <p:cNvPr id="23" name="Straight Connector 22">
            <a:extLst>
              <a:ext uri="{FF2B5EF4-FFF2-40B4-BE49-F238E27FC236}">
                <a16:creationId xmlns:a16="http://schemas.microsoft.com/office/drawing/2014/main" id="{F17B8DE1-90C0-3149-9562-DF8EC714E0E8}"/>
              </a:ext>
            </a:extLst>
          </p:cNvPr>
          <p:cNvCxnSpPr/>
          <p:nvPr/>
        </p:nvCxnSpPr>
        <p:spPr bwMode="auto">
          <a:xfrm>
            <a:off x="2590800" y="1404676"/>
            <a:ext cx="0" cy="924509"/>
          </a:xfrm>
          <a:prstGeom prst="line">
            <a:avLst/>
          </a:prstGeom>
          <a:solidFill>
            <a:srgbClr val="808080"/>
          </a:solidFill>
          <a:ln w="9525" cap="flat" cmpd="sng" algn="ctr">
            <a:solidFill>
              <a:schemeClr val="bg1">
                <a:lumMod val="75000"/>
              </a:schemeClr>
            </a:solidFill>
            <a:prstDash val="sysDot"/>
            <a:round/>
            <a:headEnd type="none" w="med" len="med"/>
            <a:tailEnd type="none" w="med" len="med"/>
          </a:ln>
          <a:effectLst/>
        </p:spPr>
      </p:cxnSp>
      <p:cxnSp>
        <p:nvCxnSpPr>
          <p:cNvPr id="109" name="Straight Connector 108">
            <a:extLst>
              <a:ext uri="{FF2B5EF4-FFF2-40B4-BE49-F238E27FC236}">
                <a16:creationId xmlns:a16="http://schemas.microsoft.com/office/drawing/2014/main" id="{0A38E0C9-75CB-FC43-9824-FB4093F6584C}"/>
              </a:ext>
            </a:extLst>
          </p:cNvPr>
          <p:cNvCxnSpPr/>
          <p:nvPr/>
        </p:nvCxnSpPr>
        <p:spPr bwMode="auto">
          <a:xfrm>
            <a:off x="4419600" y="1404676"/>
            <a:ext cx="0" cy="924509"/>
          </a:xfrm>
          <a:prstGeom prst="line">
            <a:avLst/>
          </a:prstGeom>
          <a:solidFill>
            <a:srgbClr val="808080"/>
          </a:solidFill>
          <a:ln w="9525" cap="flat" cmpd="sng" algn="ctr">
            <a:solidFill>
              <a:schemeClr val="bg1">
                <a:lumMod val="75000"/>
              </a:schemeClr>
            </a:solidFill>
            <a:prstDash val="sysDot"/>
            <a:round/>
            <a:headEnd type="none" w="med" len="med"/>
            <a:tailEnd type="none" w="med" len="med"/>
          </a:ln>
          <a:effectLst/>
        </p:spPr>
      </p:cxnSp>
      <p:cxnSp>
        <p:nvCxnSpPr>
          <p:cNvPr id="110" name="Straight Connector 109">
            <a:extLst>
              <a:ext uri="{FF2B5EF4-FFF2-40B4-BE49-F238E27FC236}">
                <a16:creationId xmlns:a16="http://schemas.microsoft.com/office/drawing/2014/main" id="{3B8CF777-0B28-D74F-8332-43313711FF8D}"/>
              </a:ext>
            </a:extLst>
          </p:cNvPr>
          <p:cNvCxnSpPr/>
          <p:nvPr/>
        </p:nvCxnSpPr>
        <p:spPr bwMode="auto">
          <a:xfrm>
            <a:off x="6248400" y="1404676"/>
            <a:ext cx="0" cy="924509"/>
          </a:xfrm>
          <a:prstGeom prst="line">
            <a:avLst/>
          </a:prstGeom>
          <a:solidFill>
            <a:srgbClr val="808080"/>
          </a:solidFill>
          <a:ln w="9525" cap="flat" cmpd="sng" algn="ctr">
            <a:solidFill>
              <a:schemeClr val="bg1">
                <a:lumMod val="75000"/>
              </a:schemeClr>
            </a:solidFill>
            <a:prstDash val="sysDot"/>
            <a:round/>
            <a:headEnd type="none" w="med" len="med"/>
            <a:tailEnd type="none" w="med" len="med"/>
          </a:ln>
          <a:effectLst/>
        </p:spPr>
      </p:cxnSp>
    </p:spTree>
    <p:extLst>
      <p:ext uri="{BB962C8B-B14F-4D97-AF65-F5344CB8AC3E}">
        <p14:creationId xmlns:p14="http://schemas.microsoft.com/office/powerpoint/2010/main" val="242907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00C-86AD-1946-8BA5-B20D44ABF03A}"/>
              </a:ext>
            </a:extLst>
          </p:cNvPr>
          <p:cNvSpPr>
            <a:spLocks noGrp="1"/>
          </p:cNvSpPr>
          <p:nvPr>
            <p:ph type="title"/>
          </p:nvPr>
        </p:nvSpPr>
        <p:spPr/>
        <p:txBody>
          <a:bodyPr/>
          <a:lstStyle/>
          <a:p>
            <a:r>
              <a:rPr lang="en-US" dirty="0"/>
              <a:t>Trends at the time of writing</a:t>
            </a:r>
          </a:p>
        </p:txBody>
      </p:sp>
      <p:sp>
        <p:nvSpPr>
          <p:cNvPr id="3" name="Content Placeholder 2">
            <a:extLst>
              <a:ext uri="{FF2B5EF4-FFF2-40B4-BE49-F238E27FC236}">
                <a16:creationId xmlns:a16="http://schemas.microsoft.com/office/drawing/2014/main" id="{2E05D22A-4EAB-1545-8F1B-385347AD0444}"/>
              </a:ext>
            </a:extLst>
          </p:cNvPr>
          <p:cNvSpPr>
            <a:spLocks noGrp="1"/>
          </p:cNvSpPr>
          <p:nvPr>
            <p:ph idx="1"/>
          </p:nvPr>
        </p:nvSpPr>
        <p:spPr>
          <a:xfrm>
            <a:off x="457200" y="1428750"/>
            <a:ext cx="8229600" cy="3394075"/>
          </a:xfrm>
        </p:spPr>
        <p:txBody>
          <a:bodyPr/>
          <a:lstStyle/>
          <a:p>
            <a:pPr marL="457200" indent="-457200">
              <a:buFont typeface="+mj-lt"/>
              <a:buAutoNum type="arabicPeriod"/>
            </a:pPr>
            <a:r>
              <a:rPr lang="en-US" dirty="0"/>
              <a:t>Data centers and clouds </a:t>
            </a:r>
            <a:r>
              <a:rPr lang="en-US" dirty="0">
                <a:latin typeface="Wingdings" pitchFamily="2" charset="2"/>
              </a:rPr>
              <a:t>F</a:t>
            </a:r>
            <a:r>
              <a:rPr lang="en-US" dirty="0"/>
              <a:t> efficiency matters</a:t>
            </a:r>
          </a:p>
          <a:p>
            <a:pPr marL="457200" indent="-457200">
              <a:buFont typeface="+mj-lt"/>
              <a:buAutoNum type="arabicPeriod"/>
            </a:pPr>
            <a:r>
              <a:rPr lang="en-US" dirty="0"/>
              <a:t>VMs </a:t>
            </a:r>
            <a:r>
              <a:rPr lang="en-US" dirty="0">
                <a:latin typeface="Wingdings" pitchFamily="2" charset="2"/>
              </a:rPr>
              <a:t>F</a:t>
            </a:r>
            <a:r>
              <a:rPr lang="en-US" dirty="0"/>
              <a:t> a </a:t>
            </a:r>
            <a:r>
              <a:rPr lang="en-US" dirty="0" err="1"/>
              <a:t>vSwitch</a:t>
            </a:r>
            <a:r>
              <a:rPr lang="en-US" dirty="0"/>
              <a:t> inside every server</a:t>
            </a:r>
          </a:p>
          <a:p>
            <a:pPr marL="457200" indent="-457200">
              <a:buFont typeface="+mj-lt"/>
              <a:buAutoNum type="arabicPeriod"/>
            </a:pPr>
            <a:r>
              <a:rPr lang="en-US" dirty="0"/>
              <a:t>SDN </a:t>
            </a:r>
            <a:r>
              <a:rPr lang="en-US" dirty="0">
                <a:latin typeface="Wingdings" pitchFamily="2" charset="2"/>
              </a:rPr>
              <a:t>F</a:t>
            </a:r>
            <a:r>
              <a:rPr lang="en-US" dirty="0"/>
              <a:t> </a:t>
            </a:r>
            <a:r>
              <a:rPr lang="en-US" dirty="0">
                <a:latin typeface="+mj-lt"/>
              </a:rPr>
              <a:t>abstraction for control</a:t>
            </a:r>
          </a:p>
        </p:txBody>
      </p:sp>
      <p:sp>
        <p:nvSpPr>
          <p:cNvPr id="4" name="Slide Number Placeholder 3">
            <a:extLst>
              <a:ext uri="{FF2B5EF4-FFF2-40B4-BE49-F238E27FC236}">
                <a16:creationId xmlns:a16="http://schemas.microsoft.com/office/drawing/2014/main" id="{B4B1DD5E-4838-AC4F-85F3-E80C6B145591}"/>
              </a:ext>
            </a:extLst>
          </p:cNvPr>
          <p:cNvSpPr>
            <a:spLocks noGrp="1"/>
          </p:cNvSpPr>
          <p:nvPr>
            <p:ph type="sldNum" sz="quarter" idx="10"/>
          </p:nvPr>
        </p:nvSpPr>
        <p:spPr/>
        <p:txBody>
          <a:bodyPr/>
          <a:lstStyle/>
          <a:p>
            <a:fld id="{5328B5F4-9676-1D47-98AA-AF6FFDAECEFB}" type="slidenum">
              <a:rPr lang="en-US" altLang="en-US" smtClean="0"/>
              <a:pPr/>
              <a:t>19</a:t>
            </a:fld>
            <a:endParaRPr lang="en-US" altLang="en-US"/>
          </a:p>
        </p:txBody>
      </p:sp>
    </p:spTree>
    <p:extLst>
      <p:ext uri="{BB962C8B-B14F-4D97-AF65-F5344CB8AC3E}">
        <p14:creationId xmlns:p14="http://schemas.microsoft.com/office/powerpoint/2010/main" val="17545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F4FF16CF-ECEC-BA4D-9270-317828597CA5}"/>
              </a:ext>
            </a:extLst>
          </p:cNvPr>
          <p:cNvSpPr>
            <a:spLocks noGrp="1" noChangeArrowheads="1"/>
          </p:cNvSpPr>
          <p:nvPr>
            <p:ph type="title"/>
          </p:nvPr>
        </p:nvSpPr>
        <p:spPr/>
        <p:txBody>
          <a:bodyPr/>
          <a:lstStyle/>
          <a:p>
            <a:r>
              <a:rPr lang="en-US" altLang="en-US" sz="4000" dirty="0">
                <a:solidFill>
                  <a:schemeClr val="tx1"/>
                </a:solidFill>
                <a:ea typeface="ＭＳ Ｐゴシック" panose="020B0600070205080204" pitchFamily="34" charset="-128"/>
              </a:rPr>
              <a:t>Context</a:t>
            </a:r>
          </a:p>
        </p:txBody>
      </p:sp>
      <p:sp>
        <p:nvSpPr>
          <p:cNvPr id="3" name="Content Placeholder 2">
            <a:extLst>
              <a:ext uri="{FF2B5EF4-FFF2-40B4-BE49-F238E27FC236}">
                <a16:creationId xmlns:a16="http://schemas.microsoft.com/office/drawing/2014/main" id="{86AD566D-348F-8543-9B93-ADB814DDA7CE}"/>
              </a:ext>
            </a:extLst>
          </p:cNvPr>
          <p:cNvSpPr>
            <a:spLocks noGrp="1" noChangeArrowheads="1"/>
          </p:cNvSpPr>
          <p:nvPr>
            <p:ph idx="1"/>
          </p:nvPr>
        </p:nvSpPr>
        <p:spPr>
          <a:xfrm>
            <a:off x="990600" y="1200150"/>
            <a:ext cx="7010400" cy="3394075"/>
          </a:xfrm>
        </p:spPr>
        <p:txBody>
          <a:bodyPr/>
          <a:lstStyle/>
          <a:p>
            <a:pPr>
              <a:buNone/>
            </a:pPr>
            <a:r>
              <a:rPr lang="en-US" altLang="en-US" dirty="0" err="1">
                <a:ea typeface="ＭＳ Ｐゴシック" panose="020B0600070205080204" pitchFamily="34" charset="-128"/>
              </a:rPr>
              <a:t>Teemu</a:t>
            </a:r>
            <a:r>
              <a:rPr lang="en-US" altLang="en-US" dirty="0">
                <a:ea typeface="ＭＳ Ｐゴシック" panose="020B0600070205080204" pitchFamily="34" charset="-128"/>
              </a:rPr>
              <a:t> </a:t>
            </a:r>
            <a:r>
              <a:rPr lang="en-US" altLang="en-US" dirty="0" err="1">
                <a:ea typeface="ＭＳ Ｐゴシック" panose="020B0600070205080204" pitchFamily="34" charset="-128"/>
              </a:rPr>
              <a:t>Koponen</a:t>
            </a:r>
            <a:endParaRPr lang="en-US" altLang="en-US" dirty="0">
              <a:ea typeface="ＭＳ Ｐゴシック" panose="020B0600070205080204" pitchFamily="34" charset="-128"/>
            </a:endParaRPr>
          </a:p>
          <a:p>
            <a:pPr lvl="1">
              <a:buFont typeface="Wingdings" pitchFamily="2" charset="2"/>
              <a:buChar char="§"/>
            </a:pPr>
            <a:r>
              <a:rPr lang="en-US" altLang="en-US" sz="2000" dirty="0">
                <a:ea typeface="ＭＳ Ｐゴシック" panose="020B0600070205080204" pitchFamily="34" charset="-128"/>
              </a:rPr>
              <a:t>Early employee </a:t>
            </a:r>
            <a:r>
              <a:rPr lang="en-US" altLang="en-US" sz="2000" dirty="0" err="1">
                <a:ea typeface="ＭＳ Ｐゴシック" panose="020B0600070205080204" pitchFamily="34" charset="-128"/>
              </a:rPr>
              <a:t>Nicira</a:t>
            </a:r>
            <a:endParaRPr lang="en-US" altLang="en-US" sz="2000" dirty="0">
              <a:ea typeface="ＭＳ Ｐゴシック" panose="020B0600070205080204" pitchFamily="34" charset="-128"/>
            </a:endParaRPr>
          </a:p>
          <a:p>
            <a:pPr lvl="1">
              <a:buFont typeface="Wingdings" pitchFamily="2" charset="2"/>
              <a:buChar char="§"/>
            </a:pPr>
            <a:r>
              <a:rPr lang="en-US" altLang="en-US" sz="2000" dirty="0" err="1">
                <a:ea typeface="ＭＳ Ｐゴシック" panose="020B0600070205080204" pitchFamily="34" charset="-128"/>
              </a:rPr>
              <a:t>Sigcomm</a:t>
            </a:r>
            <a:r>
              <a:rPr lang="en-US" altLang="en-US" sz="2000" dirty="0">
                <a:ea typeface="ＭＳ Ｐゴシック" panose="020B0600070205080204" pitchFamily="34" charset="-128"/>
              </a:rPr>
              <a:t> Rising Star Award, 2012</a:t>
            </a:r>
          </a:p>
          <a:p>
            <a:pPr lvl="1">
              <a:buFont typeface="Wingdings" pitchFamily="2" charset="2"/>
              <a:buChar char="§"/>
            </a:pPr>
            <a:r>
              <a:rPr lang="en-US" altLang="en-US" sz="2000" dirty="0">
                <a:ea typeface="ＭＳ Ｐゴシック" panose="020B0600070205080204" pitchFamily="34" charset="-128"/>
              </a:rPr>
              <a:t>More recently, co-founder at </a:t>
            </a:r>
            <a:r>
              <a:rPr lang="en-US" altLang="en-US" sz="2000" dirty="0" err="1">
                <a:ea typeface="ＭＳ Ｐゴシック" panose="020B0600070205080204" pitchFamily="34" charset="-128"/>
              </a:rPr>
              <a:t>Styra</a:t>
            </a:r>
            <a:endParaRPr lang="en-US" altLang="en-US" sz="2000"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7CA7C9E8-5850-9049-B33F-E8A6F24CAED7}"/>
              </a:ext>
            </a:extLst>
          </p:cNvPr>
          <p:cNvSpPr>
            <a:spLocks noGrp="1"/>
          </p:cNvSpPr>
          <p:nvPr>
            <p:ph type="sldNum" sz="quarter" idx="10"/>
          </p:nvPr>
        </p:nvSpPr>
        <p:spPr/>
        <p:txBody>
          <a:bodyPr/>
          <a:lstStyle>
            <a:lvl1pPr>
              <a:spcBef>
                <a:spcPct val="20000"/>
              </a:spcBef>
              <a:buClr>
                <a:srgbClr val="0000CC"/>
              </a:buClr>
              <a:buSzPct val="75000"/>
              <a:buFont typeface="Wingdings" pitchFamily="2" charset="2"/>
              <a:buChar char="Ø"/>
              <a:defRPr sz="24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SzPct val="75000"/>
              <a:buFont typeface="Wingdings" pitchFamily="2" charset="2"/>
              <a:buChar char="Ø"/>
              <a:defRPr sz="2100">
                <a:solidFill>
                  <a:srgbClr val="0000CC"/>
                </a:solidFill>
                <a:latin typeface="Arial" panose="020B0604020202020204" pitchFamily="34" charset="0"/>
                <a:ea typeface="ＭＳ Ｐゴシック" panose="020B0600070205080204" pitchFamily="34" charset="-128"/>
              </a:defRPr>
            </a:lvl2pPr>
            <a:lvl3pPr marL="857250" indent="-17145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7B3A3874-8280-3E43-A232-8130C8C70EF7}" type="slidenum">
              <a:rPr lang="en-US" altLang="en-US" sz="1000" smtClean="0"/>
              <a:pPr>
                <a:spcBef>
                  <a:spcPct val="0"/>
                </a:spcBef>
                <a:buClrTx/>
                <a:buSzTx/>
                <a:buFontTx/>
                <a:buNone/>
              </a:pPr>
              <a:t>2</a:t>
            </a:fld>
            <a:endParaRPr lang="en-US" altLang="en-US" sz="1000"/>
          </a:p>
        </p:txBody>
      </p:sp>
      <p:pic>
        <p:nvPicPr>
          <p:cNvPr id="2" name="Picture 1">
            <a:extLst>
              <a:ext uri="{FF2B5EF4-FFF2-40B4-BE49-F238E27FC236}">
                <a16:creationId xmlns:a16="http://schemas.microsoft.com/office/drawing/2014/main" id="{C73BB7D5-4859-D74E-B6A8-AD07ADACF851}"/>
              </a:ext>
            </a:extLst>
          </p:cNvPr>
          <p:cNvPicPr>
            <a:picLocks noChangeAspect="1"/>
          </p:cNvPicPr>
          <p:nvPr/>
        </p:nvPicPr>
        <p:blipFill>
          <a:blip r:embed="rId3"/>
          <a:stretch>
            <a:fillRect/>
          </a:stretch>
        </p:blipFill>
        <p:spPr>
          <a:xfrm>
            <a:off x="5943600" y="1331912"/>
            <a:ext cx="2286000" cy="1635919"/>
          </a:xfrm>
          <a:prstGeom prst="rect">
            <a:avLst/>
          </a:prstGeom>
          <a:effectLst>
            <a:outerShdw blurRad="50800" dist="38100" dir="8100000" algn="tr" rotWithShape="0">
              <a:prstClr val="black">
                <a:alpha val="40000"/>
              </a:prstClr>
            </a:outerShdw>
          </a:effectLst>
        </p:spPr>
      </p:pic>
      <p:sp>
        <p:nvSpPr>
          <p:cNvPr id="4" name="TextBox 3">
            <a:extLst>
              <a:ext uri="{FF2B5EF4-FFF2-40B4-BE49-F238E27FC236}">
                <a16:creationId xmlns:a16="http://schemas.microsoft.com/office/drawing/2014/main" id="{A3371590-4BAC-A444-91F8-CAA7EB96417D}"/>
              </a:ext>
            </a:extLst>
          </p:cNvPr>
          <p:cNvSpPr txBox="1"/>
          <p:nvPr/>
        </p:nvSpPr>
        <p:spPr>
          <a:xfrm>
            <a:off x="6096000" y="2897187"/>
            <a:ext cx="990600" cy="307777"/>
          </a:xfrm>
          <a:prstGeom prst="rect">
            <a:avLst/>
          </a:prstGeom>
          <a:noFill/>
        </p:spPr>
        <p:txBody>
          <a:bodyPr wrap="square" rtlCol="0">
            <a:spAutoFit/>
          </a:bodyPr>
          <a:lstStyle/>
          <a:p>
            <a:r>
              <a:rPr lang="en-US" sz="1400" dirty="0" err="1"/>
              <a:t>Teemu</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F6464FE-49E7-9E49-B2F8-6C0DC3B3ACBA}"/>
              </a:ext>
            </a:extLst>
          </p:cNvPr>
          <p:cNvSpPr/>
          <p:nvPr/>
        </p:nvSpPr>
        <p:spPr bwMode="auto">
          <a:xfrm>
            <a:off x="4142408" y="3360116"/>
            <a:ext cx="962992" cy="60642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p:txBody>
          <a:bodyPr/>
          <a:lstStyle/>
          <a:p>
            <a:r>
              <a:rPr lang="en-US" dirty="0"/>
              <a:t>Virtual </a:t>
            </a:r>
            <a:r>
              <a:rPr lang="en-US" dirty="0" err="1"/>
              <a:t>vSwitch</a:t>
            </a:r>
            <a:r>
              <a:rPr lang="en-US" dirty="0"/>
              <a:t> in every server</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20</a:t>
            </a:fld>
            <a:endParaRPr lang="en-US" altLang="en-US"/>
          </a:p>
        </p:txBody>
      </p:sp>
      <p:pic>
        <p:nvPicPr>
          <p:cNvPr id="5" name="Picture 4">
            <a:extLst>
              <a:ext uri="{FF2B5EF4-FFF2-40B4-BE49-F238E27FC236}">
                <a16:creationId xmlns:a16="http://schemas.microsoft.com/office/drawing/2014/main" id="{89EC02B3-3E93-EA4B-BCF7-2315AF87FEBF}"/>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3657600" y="1885950"/>
            <a:ext cx="2209800" cy="2699510"/>
          </a:xfrm>
          <a:prstGeom prst="rect">
            <a:avLst/>
          </a:prstGeom>
          <a:effectLst>
            <a:outerShdw blurRad="50800" dist="50800" dir="5400000" algn="ctr" rotWithShape="0">
              <a:srgbClr val="000000"/>
            </a:outerShdw>
          </a:effectLst>
        </p:spPr>
      </p:pic>
      <p:sp>
        <p:nvSpPr>
          <p:cNvPr id="6" name="Rounded Rectangle 5">
            <a:extLst>
              <a:ext uri="{FF2B5EF4-FFF2-40B4-BE49-F238E27FC236}">
                <a16:creationId xmlns:a16="http://schemas.microsoft.com/office/drawing/2014/main" id="{EF6EB4A1-96CC-F74E-9189-51D53810F287}"/>
              </a:ext>
            </a:extLst>
          </p:cNvPr>
          <p:cNvSpPr/>
          <p:nvPr/>
        </p:nvSpPr>
        <p:spPr bwMode="auto">
          <a:xfrm>
            <a:off x="4142408" y="2902916"/>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 name="Rounded Rectangle 6">
            <a:extLst>
              <a:ext uri="{FF2B5EF4-FFF2-40B4-BE49-F238E27FC236}">
                <a16:creationId xmlns:a16="http://schemas.microsoft.com/office/drawing/2014/main" id="{58C90F72-496C-934C-A669-46F2BF068ADE}"/>
              </a:ext>
            </a:extLst>
          </p:cNvPr>
          <p:cNvSpPr/>
          <p:nvPr/>
        </p:nvSpPr>
        <p:spPr bwMode="auto">
          <a:xfrm>
            <a:off x="4471504" y="2902916"/>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 name="Rounded Rectangle 7">
            <a:extLst>
              <a:ext uri="{FF2B5EF4-FFF2-40B4-BE49-F238E27FC236}">
                <a16:creationId xmlns:a16="http://schemas.microsoft.com/office/drawing/2014/main" id="{BDD03331-AFED-0D4D-BA7A-11D7C2E5ADE1}"/>
              </a:ext>
            </a:extLst>
          </p:cNvPr>
          <p:cNvSpPr/>
          <p:nvPr/>
        </p:nvSpPr>
        <p:spPr bwMode="auto">
          <a:xfrm>
            <a:off x="4800600" y="2902916"/>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 name="AutoShape 7">
            <a:extLst>
              <a:ext uri="{FF2B5EF4-FFF2-40B4-BE49-F238E27FC236}">
                <a16:creationId xmlns:a16="http://schemas.microsoft.com/office/drawing/2014/main" id="{308B1966-8406-9045-A949-5C57EA88BEF7}"/>
              </a:ext>
            </a:extLst>
          </p:cNvPr>
          <p:cNvSpPr>
            <a:spLocks noChangeArrowheads="1"/>
          </p:cNvSpPr>
          <p:nvPr/>
        </p:nvSpPr>
        <p:spPr bwMode="auto">
          <a:xfrm>
            <a:off x="4303300" y="3434728"/>
            <a:ext cx="625785" cy="304800"/>
          </a:xfrm>
          <a:prstGeom prst="can">
            <a:avLst>
              <a:gd name="adj" fmla="val 43620"/>
            </a:avLst>
          </a:prstGeom>
          <a:solidFill>
            <a:schemeClr val="bg2">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 name="TextBox 9">
            <a:extLst>
              <a:ext uri="{FF2B5EF4-FFF2-40B4-BE49-F238E27FC236}">
                <a16:creationId xmlns:a16="http://schemas.microsoft.com/office/drawing/2014/main" id="{BCAB30FC-E79A-6B43-8D60-4F1D1252583A}"/>
              </a:ext>
            </a:extLst>
          </p:cNvPr>
          <p:cNvSpPr txBox="1"/>
          <p:nvPr/>
        </p:nvSpPr>
        <p:spPr>
          <a:xfrm>
            <a:off x="4332798" y="3661439"/>
            <a:ext cx="582211" cy="230832"/>
          </a:xfrm>
          <a:prstGeom prst="rect">
            <a:avLst/>
          </a:prstGeom>
          <a:noFill/>
        </p:spPr>
        <p:txBody>
          <a:bodyPr wrap="none" rtlCol="0">
            <a:spAutoFit/>
          </a:bodyPr>
          <a:lstStyle/>
          <a:p>
            <a:r>
              <a:rPr lang="en-US" sz="900" dirty="0" err="1"/>
              <a:t>vSwitch</a:t>
            </a:r>
            <a:endParaRPr lang="en-US" sz="900" dirty="0"/>
          </a:p>
        </p:txBody>
      </p:sp>
      <p:sp>
        <p:nvSpPr>
          <p:cNvPr id="12" name="TextBox 11">
            <a:extLst>
              <a:ext uri="{FF2B5EF4-FFF2-40B4-BE49-F238E27FC236}">
                <a16:creationId xmlns:a16="http://schemas.microsoft.com/office/drawing/2014/main" id="{C88F927E-7931-BF4C-BC04-1E479368F5DC}"/>
              </a:ext>
            </a:extLst>
          </p:cNvPr>
          <p:cNvSpPr txBox="1"/>
          <p:nvPr/>
        </p:nvSpPr>
        <p:spPr>
          <a:xfrm>
            <a:off x="4063477" y="3767123"/>
            <a:ext cx="407484" cy="276999"/>
          </a:xfrm>
          <a:prstGeom prst="rect">
            <a:avLst/>
          </a:prstGeom>
          <a:noFill/>
        </p:spPr>
        <p:txBody>
          <a:bodyPr wrap="none" rtlCol="0">
            <a:spAutoFit/>
          </a:bodyPr>
          <a:lstStyle/>
          <a:p>
            <a:r>
              <a:rPr lang="en-US" sz="1200" dirty="0"/>
              <a:t>OS</a:t>
            </a:r>
          </a:p>
        </p:txBody>
      </p:sp>
      <p:cxnSp>
        <p:nvCxnSpPr>
          <p:cNvPr id="14" name="Straight Connector 13">
            <a:extLst>
              <a:ext uri="{FF2B5EF4-FFF2-40B4-BE49-F238E27FC236}">
                <a16:creationId xmlns:a16="http://schemas.microsoft.com/office/drawing/2014/main" id="{CF69A820-66CE-8F49-A2DE-45B45EC9E129}"/>
              </a:ext>
            </a:extLst>
          </p:cNvPr>
          <p:cNvCxnSpPr>
            <a:cxnSpLocks/>
            <a:stCxn id="6" idx="2"/>
          </p:cNvCxnSpPr>
          <p:nvPr/>
        </p:nvCxnSpPr>
        <p:spPr bwMode="auto">
          <a:xfrm>
            <a:off x="4294808" y="3207716"/>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C0457B3-1700-9944-88B9-06DC1E2EA38A}"/>
              </a:ext>
            </a:extLst>
          </p:cNvPr>
          <p:cNvCxnSpPr>
            <a:cxnSpLocks/>
            <a:stCxn id="7" idx="2"/>
            <a:endCxn id="9" idx="1"/>
          </p:cNvCxnSpPr>
          <p:nvPr/>
        </p:nvCxnSpPr>
        <p:spPr bwMode="auto">
          <a:xfrm flipH="1">
            <a:off x="4616193" y="3207716"/>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FFFC95D-0FDD-2F43-8869-F1423F3B7322}"/>
              </a:ext>
            </a:extLst>
          </p:cNvPr>
          <p:cNvCxnSpPr>
            <a:cxnSpLocks/>
            <a:stCxn id="8" idx="2"/>
          </p:cNvCxnSpPr>
          <p:nvPr/>
        </p:nvCxnSpPr>
        <p:spPr bwMode="auto">
          <a:xfrm flipH="1">
            <a:off x="4800600" y="3207716"/>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32" name="Group 31">
            <a:extLst>
              <a:ext uri="{FF2B5EF4-FFF2-40B4-BE49-F238E27FC236}">
                <a16:creationId xmlns:a16="http://schemas.microsoft.com/office/drawing/2014/main" id="{94848F8A-3115-4747-A09E-5A81B6E11E72}"/>
              </a:ext>
            </a:extLst>
          </p:cNvPr>
          <p:cNvGrpSpPr/>
          <p:nvPr/>
        </p:nvGrpSpPr>
        <p:grpSpPr>
          <a:xfrm>
            <a:off x="4929085" y="3476004"/>
            <a:ext cx="813523" cy="227012"/>
            <a:chOff x="4929085" y="3476004"/>
            <a:chExt cx="813523" cy="227012"/>
          </a:xfrm>
        </p:grpSpPr>
        <p:cxnSp>
          <p:nvCxnSpPr>
            <p:cNvPr id="24" name="Straight Arrow Connector 23">
              <a:extLst>
                <a:ext uri="{FF2B5EF4-FFF2-40B4-BE49-F238E27FC236}">
                  <a16:creationId xmlns:a16="http://schemas.microsoft.com/office/drawing/2014/main" id="{06660ADB-A437-E24D-B847-5A465DC2240B}"/>
                </a:ext>
              </a:extLst>
            </p:cNvPr>
            <p:cNvCxnSpPr>
              <a:stCxn id="9" idx="4"/>
            </p:cNvCxnSpPr>
            <p:nvPr/>
          </p:nvCxnSpPr>
          <p:spPr bwMode="auto">
            <a:xfrm>
              <a:off x="4929085" y="3587128"/>
              <a:ext cx="813523" cy="0"/>
            </a:xfrm>
            <a:prstGeom prst="straightConnector1">
              <a:avLst/>
            </a:prstGeom>
            <a:solidFill>
              <a:srgbClr val="808080"/>
            </a:solidFill>
            <a:ln w="9525" cap="flat" cmpd="sng" algn="ctr">
              <a:solidFill>
                <a:schemeClr val="tx1"/>
              </a:solidFill>
              <a:prstDash val="solid"/>
              <a:round/>
              <a:headEnd type="triangle" w="med" len="med"/>
              <a:tailEnd type="triangle" w="med" len="med"/>
            </a:ln>
            <a:effectLst/>
          </p:spPr>
        </p:cxnSp>
        <p:sp>
          <p:nvSpPr>
            <p:cNvPr id="22" name="Rectangle 21">
              <a:extLst>
                <a:ext uri="{FF2B5EF4-FFF2-40B4-BE49-F238E27FC236}">
                  <a16:creationId xmlns:a16="http://schemas.microsoft.com/office/drawing/2014/main" id="{E046580E-41B4-544F-BEBF-E8A7C5BDB808}"/>
                </a:ext>
              </a:extLst>
            </p:cNvPr>
            <p:cNvSpPr/>
            <p:nvPr/>
          </p:nvSpPr>
          <p:spPr bwMode="auto">
            <a:xfrm>
              <a:off x="5133008" y="3476004"/>
              <a:ext cx="256208" cy="22701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NIC</a:t>
              </a:r>
            </a:p>
          </p:txBody>
        </p:sp>
      </p:grpSp>
      <p:grpSp>
        <p:nvGrpSpPr>
          <p:cNvPr id="33" name="Group 32">
            <a:extLst>
              <a:ext uri="{FF2B5EF4-FFF2-40B4-BE49-F238E27FC236}">
                <a16:creationId xmlns:a16="http://schemas.microsoft.com/office/drawing/2014/main" id="{3390FE03-FCCF-4E44-B1C9-FDED5F8F1D00}"/>
              </a:ext>
            </a:extLst>
          </p:cNvPr>
          <p:cNvGrpSpPr/>
          <p:nvPr/>
        </p:nvGrpSpPr>
        <p:grpSpPr>
          <a:xfrm>
            <a:off x="1658350" y="1840201"/>
            <a:ext cx="2644950" cy="1746927"/>
            <a:chOff x="1658350" y="1840201"/>
            <a:chExt cx="2644950" cy="1746927"/>
          </a:xfrm>
        </p:grpSpPr>
        <p:cxnSp>
          <p:nvCxnSpPr>
            <p:cNvPr id="28" name="Straight Arrow Connector 27">
              <a:extLst>
                <a:ext uri="{FF2B5EF4-FFF2-40B4-BE49-F238E27FC236}">
                  <a16:creationId xmlns:a16="http://schemas.microsoft.com/office/drawing/2014/main" id="{2A966029-23EF-884D-BE1B-434332FB2903}"/>
                </a:ext>
              </a:extLst>
            </p:cNvPr>
            <p:cNvCxnSpPr>
              <a:cxnSpLocks/>
              <a:endCxn id="9" idx="2"/>
            </p:cNvCxnSpPr>
            <p:nvPr/>
          </p:nvCxnSpPr>
          <p:spPr bwMode="auto">
            <a:xfrm>
              <a:off x="2514600" y="2168367"/>
              <a:ext cx="1788700" cy="1418761"/>
            </a:xfrm>
            <a:prstGeom prst="straightConnector1">
              <a:avLst/>
            </a:prstGeom>
            <a:solidFill>
              <a:srgbClr val="808080"/>
            </a:solidFill>
            <a:ln w="9525" cap="flat" cmpd="sng" algn="ctr">
              <a:solidFill>
                <a:srgbClr val="FF0000"/>
              </a:solidFill>
              <a:prstDash val="solid"/>
              <a:round/>
              <a:headEnd type="triangle"/>
              <a:tailEnd type="triangle"/>
            </a:ln>
            <a:effectLst/>
          </p:spPr>
        </p:cxnSp>
        <p:sp>
          <p:nvSpPr>
            <p:cNvPr id="30" name="Rounded Rectangle 29">
              <a:extLst>
                <a:ext uri="{FF2B5EF4-FFF2-40B4-BE49-F238E27FC236}">
                  <a16:creationId xmlns:a16="http://schemas.microsoft.com/office/drawing/2014/main" id="{C903D015-ED89-9149-AB80-C382F80194A1}"/>
                </a:ext>
              </a:extLst>
            </p:cNvPr>
            <p:cNvSpPr/>
            <p:nvPr/>
          </p:nvSpPr>
          <p:spPr>
            <a:xfrm>
              <a:off x="1658350" y="1840201"/>
              <a:ext cx="1712500"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1100" dirty="0">
                  <a:solidFill>
                    <a:srgbClr val="FFFFFF"/>
                  </a:solidFill>
                  <a:latin typeface="+mj-lt"/>
                </a:rPr>
                <a:t>Control Plane </a:t>
              </a:r>
            </a:p>
            <a:p>
              <a:pPr algn="ctr">
                <a:defRPr/>
              </a:pPr>
              <a:r>
                <a:rPr lang="en-US" sz="1100" dirty="0">
                  <a:solidFill>
                    <a:srgbClr val="FFFFFF"/>
                  </a:solidFill>
                  <a:latin typeface="+mj-lt"/>
                </a:rPr>
                <a:t>(“Network OS”)</a:t>
              </a:r>
            </a:p>
          </p:txBody>
        </p:sp>
        <p:sp>
          <p:nvSpPr>
            <p:cNvPr id="31" name="TextBox 30">
              <a:extLst>
                <a:ext uri="{FF2B5EF4-FFF2-40B4-BE49-F238E27FC236}">
                  <a16:creationId xmlns:a16="http://schemas.microsoft.com/office/drawing/2014/main" id="{98EC1FA7-6066-884F-A2CA-D8031AFCD6AF}"/>
                </a:ext>
              </a:extLst>
            </p:cNvPr>
            <p:cNvSpPr txBox="1"/>
            <p:nvPr/>
          </p:nvSpPr>
          <p:spPr>
            <a:xfrm rot="2336719">
              <a:off x="2938620" y="2558952"/>
              <a:ext cx="883575" cy="276999"/>
            </a:xfrm>
            <a:prstGeom prst="rect">
              <a:avLst/>
            </a:prstGeom>
            <a:noFill/>
          </p:spPr>
          <p:txBody>
            <a:bodyPr wrap="none" rtlCol="0">
              <a:spAutoFit/>
            </a:bodyPr>
            <a:lstStyle/>
            <a:p>
              <a:r>
                <a:rPr lang="en-US" sz="1200" dirty="0"/>
                <a:t>OpenFlow</a:t>
              </a:r>
            </a:p>
          </p:txBody>
        </p:sp>
      </p:grpSp>
      <p:sp>
        <p:nvSpPr>
          <p:cNvPr id="34" name="TextBox 33">
            <a:extLst>
              <a:ext uri="{FF2B5EF4-FFF2-40B4-BE49-F238E27FC236}">
                <a16:creationId xmlns:a16="http://schemas.microsoft.com/office/drawing/2014/main" id="{33862289-83D4-7345-9509-C21FCFA78455}"/>
              </a:ext>
            </a:extLst>
          </p:cNvPr>
          <p:cNvSpPr txBox="1"/>
          <p:nvPr/>
        </p:nvSpPr>
        <p:spPr>
          <a:xfrm>
            <a:off x="1766302" y="4476250"/>
            <a:ext cx="5378395" cy="52322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2800" dirty="0"/>
              <a:t>Q: How might the </a:t>
            </a:r>
            <a:r>
              <a:rPr lang="en-US" sz="2800" dirty="0" err="1"/>
              <a:t>vSwitch</a:t>
            </a:r>
            <a:r>
              <a:rPr lang="en-US" sz="2800" dirty="0"/>
              <a:t> help? </a:t>
            </a:r>
          </a:p>
        </p:txBody>
      </p:sp>
    </p:spTree>
    <p:extLst>
      <p:ext uri="{BB962C8B-B14F-4D97-AF65-F5344CB8AC3E}">
        <p14:creationId xmlns:p14="http://schemas.microsoft.com/office/powerpoint/2010/main" val="19693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SDN and Network Virtualization</a:t>
            </a:r>
          </a:p>
        </p:txBody>
      </p:sp>
      <p:cxnSp>
        <p:nvCxnSpPr>
          <p:cNvPr id="44" name="Straight Connector 43"/>
          <p:cNvCxnSpPr>
            <a:cxnSpLocks/>
            <a:stCxn id="34"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solidFill>
                  <a:schemeClr val="bg1"/>
                </a:solidFill>
                <a:ea typeface="+mn-ea"/>
              </a:rPr>
              <a:t>Packet</a:t>
            </a:r>
          </a:p>
          <a:p>
            <a:pPr algn="ctr">
              <a:defRPr/>
            </a:pPr>
            <a:r>
              <a:rPr lang="en-US" sz="1500" dirty="0">
                <a:solidFill>
                  <a:schemeClr val="bg1"/>
                </a:solidFill>
                <a:ea typeface="+mn-ea"/>
              </a:rPr>
              <a:t>Forwarding </a:t>
            </a:r>
          </a:p>
          <a:p>
            <a:pPr algn="ctr">
              <a:defRPr/>
            </a:pPr>
            <a:endParaRPr lang="en-US" sz="15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24" name="Rectangle 23"/>
          <p:cNvSpPr/>
          <p:nvPr/>
        </p:nvSpPr>
        <p:spPr>
          <a:xfrm>
            <a:off x="1066800" y="556920"/>
            <a:ext cx="6663266" cy="21252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50"/>
          </a:p>
        </p:txBody>
      </p:sp>
      <p:sp>
        <p:nvSpPr>
          <p:cNvPr id="21512" name="TextBox 44"/>
          <p:cNvSpPr txBox="1">
            <a:spLocks noChangeArrowheads="1"/>
          </p:cNvSpPr>
          <p:nvPr/>
        </p:nvSpPr>
        <p:spPr bwMode="auto">
          <a:xfrm>
            <a:off x="3376613" y="1885088"/>
            <a:ext cx="2048401" cy="332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639" tIns="40819" rIns="81639" bIns="408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5" dirty="0">
                <a:latin typeface="Arial" charset="0"/>
              </a:rPr>
              <a:t>Global Network Map</a:t>
            </a:r>
          </a:p>
        </p:txBody>
      </p:sp>
      <p:sp>
        <p:nvSpPr>
          <p:cNvPr id="79" name="Rounded Rectangle 78"/>
          <p:cNvSpPr/>
          <p:nvPr/>
        </p:nvSpPr>
        <p:spPr>
          <a:xfrm>
            <a:off x="1066800" y="2219653"/>
            <a:ext cx="6663266" cy="328166"/>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2125" dirty="0">
                <a:solidFill>
                  <a:srgbClr val="FFFFFF"/>
                </a:solidFill>
                <a:latin typeface="+mj-lt"/>
              </a:rPr>
              <a:t>Control Plane (“Network OS”)</a:t>
            </a:r>
          </a:p>
        </p:txBody>
      </p:sp>
      <p:grpSp>
        <p:nvGrpSpPr>
          <p:cNvPr id="26" name="Group 25"/>
          <p:cNvGrpSpPr/>
          <p:nvPr/>
        </p:nvGrpSpPr>
        <p:grpSpPr>
          <a:xfrm>
            <a:off x="1828800" y="2547819"/>
            <a:ext cx="5257800" cy="1728639"/>
            <a:chOff x="2926080" y="4076510"/>
            <a:chExt cx="8412480" cy="2765823"/>
          </a:xfrm>
        </p:grpSpPr>
        <p:cxnSp>
          <p:nvCxnSpPr>
            <p:cNvPr id="70" name="Straight Connector 69"/>
            <p:cNvCxnSpPr/>
            <p:nvPr/>
          </p:nvCxnSpPr>
          <p:spPr bwMode="auto">
            <a:xfrm>
              <a:off x="2926080" y="4076510"/>
              <a:ext cx="0" cy="276582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flipH="1">
              <a:off x="5715041" y="4076510"/>
              <a:ext cx="15199" cy="110603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a:off x="8620761" y="4076510"/>
              <a:ext cx="35559" cy="2274973"/>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11338560" y="4076510"/>
              <a:ext cx="0" cy="1474757"/>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56" name="Rounded Rectangle 55">
            <a:extLst>
              <a:ext uri="{FF2B5EF4-FFF2-40B4-BE49-F238E27FC236}">
                <a16:creationId xmlns:a16="http://schemas.microsoft.com/office/drawing/2014/main" id="{7BAE9DCC-3B5B-0D43-8BE8-0BC1984C0B7D}"/>
              </a:ext>
            </a:extLst>
          </p:cNvPr>
          <p:cNvSpPr/>
          <p:nvPr/>
        </p:nvSpPr>
        <p:spPr bwMode="auto">
          <a:xfrm>
            <a:off x="1066800" y="1555916"/>
            <a:ext cx="6663266" cy="369023"/>
          </a:xfrm>
          <a:prstGeom prst="roundRect">
            <a:avLst/>
          </a:prstGeom>
          <a:solidFill>
            <a:srgbClr val="92D050"/>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800" dirty="0">
                <a:solidFill>
                  <a:srgbClr val="FFFFFF"/>
                </a:solidFill>
                <a:latin typeface="+mj-lt"/>
              </a:rPr>
              <a:t>Network Virtualization</a:t>
            </a:r>
          </a:p>
        </p:txBody>
      </p:sp>
      <p:sp>
        <p:nvSpPr>
          <p:cNvPr id="58" name="TextBox 44">
            <a:extLst>
              <a:ext uri="{FF2B5EF4-FFF2-40B4-BE49-F238E27FC236}">
                <a16:creationId xmlns:a16="http://schemas.microsoft.com/office/drawing/2014/main" id="{9C752A97-6AE3-2F44-A9A0-FC90D6278A5A}"/>
              </a:ext>
            </a:extLst>
          </p:cNvPr>
          <p:cNvSpPr txBox="1">
            <a:spLocks noChangeArrowheads="1"/>
          </p:cNvSpPr>
          <p:nvPr/>
        </p:nvSpPr>
        <p:spPr bwMode="auto">
          <a:xfrm>
            <a:off x="3606404" y="1318021"/>
            <a:ext cx="192238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350">
                <a:latin typeface="Arial" charset="0"/>
              </a:rPr>
              <a:t>Abstract Network View</a:t>
            </a:r>
          </a:p>
        </p:txBody>
      </p:sp>
      <p:grpSp>
        <p:nvGrpSpPr>
          <p:cNvPr id="2" name="Group 1">
            <a:extLst>
              <a:ext uri="{FF2B5EF4-FFF2-40B4-BE49-F238E27FC236}">
                <a16:creationId xmlns:a16="http://schemas.microsoft.com/office/drawing/2014/main" id="{58E3BABD-E0EA-294D-88C2-28D5246174B9}"/>
              </a:ext>
            </a:extLst>
          </p:cNvPr>
          <p:cNvGrpSpPr/>
          <p:nvPr/>
        </p:nvGrpSpPr>
        <p:grpSpPr>
          <a:xfrm>
            <a:off x="1992488" y="438150"/>
            <a:ext cx="4713112" cy="906065"/>
            <a:chOff x="1992488" y="438150"/>
            <a:chExt cx="4713112" cy="906065"/>
          </a:xfrm>
        </p:grpSpPr>
        <p:grpSp>
          <p:nvGrpSpPr>
            <p:cNvPr id="61" name="Group 27">
              <a:extLst>
                <a:ext uri="{FF2B5EF4-FFF2-40B4-BE49-F238E27FC236}">
                  <a16:creationId xmlns:a16="http://schemas.microsoft.com/office/drawing/2014/main" id="{6322EDB4-65C7-4E48-B86E-73297ABC9155}"/>
                </a:ext>
              </a:extLst>
            </p:cNvPr>
            <p:cNvGrpSpPr>
              <a:grpSpLocks/>
            </p:cNvGrpSpPr>
            <p:nvPr/>
          </p:nvGrpSpPr>
          <p:grpSpPr bwMode="auto">
            <a:xfrm>
              <a:off x="1992488" y="860990"/>
              <a:ext cx="1341263" cy="483225"/>
              <a:chOff x="1031049" y="1108169"/>
              <a:chExt cx="1788351" cy="644431"/>
            </a:xfrm>
          </p:grpSpPr>
          <p:sp>
            <p:nvSpPr>
              <p:cNvPr id="63" name="Rounded Rectangle 62">
                <a:extLst>
                  <a:ext uri="{FF2B5EF4-FFF2-40B4-BE49-F238E27FC236}">
                    <a16:creationId xmlns:a16="http://schemas.microsoft.com/office/drawing/2014/main" id="{8C3B42E1-02AF-0544-8383-CF729EF37823}"/>
                  </a:ext>
                </a:extLst>
              </p:cNvPr>
              <p:cNvSpPr/>
              <p:nvPr/>
            </p:nvSpPr>
            <p:spPr>
              <a:xfrm>
                <a:off x="1066800" y="1108169"/>
                <a:ext cx="1752600"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grpSp>
            <p:nvGrpSpPr>
              <p:cNvPr id="65" name="Group 24">
                <a:extLst>
                  <a:ext uri="{FF2B5EF4-FFF2-40B4-BE49-F238E27FC236}">
                    <a16:creationId xmlns:a16="http://schemas.microsoft.com/office/drawing/2014/main" id="{859F87A8-74FA-FD4B-88F5-7485BBDDD7EE}"/>
                  </a:ext>
                </a:extLst>
              </p:cNvPr>
              <p:cNvGrpSpPr/>
              <p:nvPr/>
            </p:nvGrpSpPr>
            <p:grpSpPr>
              <a:xfrm>
                <a:off x="2133600" y="1219200"/>
                <a:ext cx="609600" cy="457200"/>
                <a:chOff x="2057400" y="1219200"/>
                <a:chExt cx="609600" cy="457200"/>
              </a:xfrm>
              <a:effectLst>
                <a:outerShdw blurRad="50800" dist="50800" dir="12780000" algn="tl" rotWithShape="0">
                  <a:srgbClr val="000000">
                    <a:alpha val="57000"/>
                  </a:srgbClr>
                </a:outerShdw>
              </a:effectLst>
            </p:grpSpPr>
            <p:sp>
              <p:nvSpPr>
                <p:cNvPr id="67" name="Oval 66">
                  <a:extLst>
                    <a:ext uri="{FF2B5EF4-FFF2-40B4-BE49-F238E27FC236}">
                      <a16:creationId xmlns:a16="http://schemas.microsoft.com/office/drawing/2014/main" id="{749D2182-AC7A-8848-AB60-03CD199BF5D5}"/>
                    </a:ext>
                  </a:extLst>
                </p:cNvPr>
                <p:cNvSpPr/>
                <p:nvPr/>
              </p:nvSpPr>
              <p:spPr bwMode="auto">
                <a:xfrm>
                  <a:off x="2286000" y="1371600"/>
                  <a:ext cx="167627" cy="166255"/>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68" name="Straight Connector 67">
                  <a:extLst>
                    <a:ext uri="{FF2B5EF4-FFF2-40B4-BE49-F238E27FC236}">
                      <a16:creationId xmlns:a16="http://schemas.microsoft.com/office/drawing/2014/main" id="{AF298743-CDF5-5944-AE37-7A6E3CC4F48D}"/>
                    </a:ext>
                  </a:extLst>
                </p:cNvPr>
                <p:cNvCxnSpPr>
                  <a:stCxn id="67" idx="7"/>
                </p:cNvCxnSpPr>
                <p:nvPr/>
              </p:nvCxnSpPr>
              <p:spPr bwMode="auto">
                <a:xfrm flipV="1">
                  <a:off x="2429079" y="1219200"/>
                  <a:ext cx="161721" cy="176747"/>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2943DC7-5743-EB44-98D5-03E0B27369C3}"/>
                    </a:ext>
                  </a:extLst>
                </p:cNvPr>
                <p:cNvCxnSpPr>
                  <a:endCxn id="67" idx="3"/>
                </p:cNvCxnSpPr>
                <p:nvPr/>
              </p:nvCxnSpPr>
              <p:spPr bwMode="auto">
                <a:xfrm flipV="1">
                  <a:off x="2133600" y="1513508"/>
                  <a:ext cx="176948" cy="162892"/>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B4CD712-4B12-4A43-A42E-8B71AD0CEBBE}"/>
                    </a:ext>
                  </a:extLst>
                </p:cNvPr>
                <p:cNvCxnSpPr>
                  <a:stCxn id="67" idx="5"/>
                </p:cNvCxnSpPr>
                <p:nvPr/>
              </p:nvCxnSpPr>
              <p:spPr bwMode="auto">
                <a:xfrm>
                  <a:off x="2429079" y="1513508"/>
                  <a:ext cx="161721" cy="162892"/>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B00BBB2-C57E-4443-ABAA-225252E6CE12}"/>
                    </a:ext>
                  </a:extLst>
                </p:cNvPr>
                <p:cNvCxnSpPr>
                  <a:stCxn id="67" idx="1"/>
                </p:cNvCxnSpPr>
                <p:nvPr/>
              </p:nvCxnSpPr>
              <p:spPr bwMode="auto">
                <a:xfrm flipH="1" flipV="1">
                  <a:off x="2133600" y="1219200"/>
                  <a:ext cx="176948" cy="176747"/>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116F213-F51E-2745-A42E-D747A5A45C3A}"/>
                    </a:ext>
                  </a:extLst>
                </p:cNvPr>
                <p:cNvCxnSpPr>
                  <a:stCxn id="67" idx="2"/>
                </p:cNvCxnSpPr>
                <p:nvPr/>
              </p:nvCxnSpPr>
              <p:spPr bwMode="auto">
                <a:xfrm flipH="1" flipV="1">
                  <a:off x="2057400" y="1447800"/>
                  <a:ext cx="228600" cy="6928"/>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5CC3417-02DF-7B45-80C2-3B6A01B26EF9}"/>
                    </a:ext>
                  </a:extLst>
                </p:cNvPr>
                <p:cNvCxnSpPr>
                  <a:endCxn id="67" idx="6"/>
                </p:cNvCxnSpPr>
                <p:nvPr/>
              </p:nvCxnSpPr>
              <p:spPr bwMode="auto">
                <a:xfrm flipH="1">
                  <a:off x="2453627" y="1447800"/>
                  <a:ext cx="213373" cy="6928"/>
                </a:xfrm>
                <a:prstGeom prst="line">
                  <a:avLst/>
                </a:pr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6" name="TextBox 23">
                <a:extLst>
                  <a:ext uri="{FF2B5EF4-FFF2-40B4-BE49-F238E27FC236}">
                    <a16:creationId xmlns:a16="http://schemas.microsoft.com/office/drawing/2014/main" id="{432D8DFD-D9C4-0546-B51A-2B3A7A71B623}"/>
                  </a:ext>
                </a:extLst>
              </p:cNvPr>
              <p:cNvSpPr txBox="1">
                <a:spLocks noChangeArrowheads="1"/>
              </p:cNvSpPr>
              <p:nvPr/>
            </p:nvSpPr>
            <p:spPr bwMode="auto">
              <a:xfrm>
                <a:off x="1031049" y="1153179"/>
                <a:ext cx="1026351" cy="554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graphicFrame>
          <p:nvGraphicFramePr>
            <p:cNvPr id="62" name="Object 11">
              <a:extLst>
                <a:ext uri="{FF2B5EF4-FFF2-40B4-BE49-F238E27FC236}">
                  <a16:creationId xmlns:a16="http://schemas.microsoft.com/office/drawing/2014/main" id="{561833E0-5452-7249-83BB-4C9C3434748C}"/>
                </a:ext>
              </a:extLst>
            </p:cNvPr>
            <p:cNvGraphicFramePr>
              <a:graphicFrameLocks noChangeAspect="1"/>
            </p:cNvGraphicFramePr>
            <p:nvPr>
              <p:extLst>
                <p:ext uri="{D42A27DB-BD31-4B8C-83A1-F6EECF244321}">
                  <p14:modId xmlns:p14="http://schemas.microsoft.com/office/powerpoint/2010/main" val="3232914459"/>
                </p:ext>
              </p:extLst>
            </p:nvPr>
          </p:nvGraphicFramePr>
          <p:xfrm>
            <a:off x="2140910" y="450056"/>
            <a:ext cx="1014082" cy="529904"/>
          </p:xfrm>
          <a:graphic>
            <a:graphicData uri="http://schemas.openxmlformats.org/presentationml/2006/ole">
              <mc:AlternateContent xmlns:mc="http://schemas.openxmlformats.org/markup-compatibility/2006">
                <mc:Choice xmlns:v="urn:schemas-microsoft-com:vml" Requires="v">
                  <p:oleObj spid="_x0000_s1028" name="Equation" r:id="rId4" imgW="558800" imgH="292100" progId="Equation.3">
                    <p:embed/>
                  </p:oleObj>
                </mc:Choice>
                <mc:Fallback>
                  <p:oleObj name="Equation" r:id="rId4" imgW="558800" imgH="292100" progId="Equation.3">
                    <p:embed/>
                    <p:pic>
                      <p:nvPicPr>
                        <p:cNvPr id="62" name="Object 11">
                          <a:extLst>
                            <a:ext uri="{FF2B5EF4-FFF2-40B4-BE49-F238E27FC236}">
                              <a16:creationId xmlns:a16="http://schemas.microsoft.com/office/drawing/2014/main" id="{561833E0-5452-7249-83BB-4C9C34347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0910" y="450056"/>
                          <a:ext cx="1014082" cy="5299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78" name="Group 26">
              <a:extLst>
                <a:ext uri="{FF2B5EF4-FFF2-40B4-BE49-F238E27FC236}">
                  <a16:creationId xmlns:a16="http://schemas.microsoft.com/office/drawing/2014/main" id="{F21458DB-769B-8943-8594-0B3208107CC6}"/>
                </a:ext>
              </a:extLst>
            </p:cNvPr>
            <p:cNvGrpSpPr>
              <a:grpSpLocks/>
            </p:cNvGrpSpPr>
            <p:nvPr/>
          </p:nvGrpSpPr>
          <p:grpSpPr bwMode="auto">
            <a:xfrm>
              <a:off x="3610896" y="861008"/>
              <a:ext cx="1362345" cy="483207"/>
              <a:chOff x="3289791" y="1066800"/>
              <a:chExt cx="1815608" cy="644431"/>
            </a:xfrm>
          </p:grpSpPr>
          <p:sp>
            <p:nvSpPr>
              <p:cNvPr id="82" name="Rounded Rectangle 81">
                <a:extLst>
                  <a:ext uri="{FF2B5EF4-FFF2-40B4-BE49-F238E27FC236}">
                    <a16:creationId xmlns:a16="http://schemas.microsoft.com/office/drawing/2014/main" id="{D0D1EBDB-35C4-4049-B2C4-F3F9B55079B9}"/>
                  </a:ext>
                </a:extLst>
              </p:cNvPr>
              <p:cNvSpPr/>
              <p:nvPr/>
            </p:nvSpPr>
            <p:spPr>
              <a:xfrm>
                <a:off x="3325060" y="1066800"/>
                <a:ext cx="1780339"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sp>
            <p:nvSpPr>
              <p:cNvPr id="83" name="TextBox 92">
                <a:extLst>
                  <a:ext uri="{FF2B5EF4-FFF2-40B4-BE49-F238E27FC236}">
                    <a16:creationId xmlns:a16="http://schemas.microsoft.com/office/drawing/2014/main" id="{89731957-81F3-D747-93BC-6FDEFE9FB34F}"/>
                  </a:ext>
                </a:extLst>
              </p:cNvPr>
              <p:cNvSpPr txBox="1">
                <a:spLocks noChangeArrowheads="1"/>
              </p:cNvSpPr>
              <p:nvPr/>
            </p:nvSpPr>
            <p:spPr bwMode="auto">
              <a:xfrm>
                <a:off x="3289791" y="1111811"/>
                <a:ext cx="1025869" cy="554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nvGrpSpPr>
              <p:cNvPr id="84" name="Group 64">
                <a:extLst>
                  <a:ext uri="{FF2B5EF4-FFF2-40B4-BE49-F238E27FC236}">
                    <a16:creationId xmlns:a16="http://schemas.microsoft.com/office/drawing/2014/main" id="{9A19058A-4383-F94C-8887-F248393B71CB}"/>
                  </a:ext>
                </a:extLst>
              </p:cNvPr>
              <p:cNvGrpSpPr/>
              <p:nvPr/>
            </p:nvGrpSpPr>
            <p:grpSpPr bwMode="auto">
              <a:xfrm>
                <a:off x="4343400" y="1066800"/>
                <a:ext cx="558756" cy="609600"/>
                <a:chOff x="7848600" y="1752600"/>
                <a:chExt cx="762000" cy="838200"/>
              </a:xfrm>
              <a:solidFill>
                <a:schemeClr val="bg1"/>
              </a:solidFill>
            </p:grpSpPr>
            <p:sp>
              <p:nvSpPr>
                <p:cNvPr id="86" name="Oval 85">
                  <a:extLst>
                    <a:ext uri="{FF2B5EF4-FFF2-40B4-BE49-F238E27FC236}">
                      <a16:creationId xmlns:a16="http://schemas.microsoft.com/office/drawing/2014/main" id="{18E518D9-4A8D-6344-91DA-7792E07EE744}"/>
                    </a:ext>
                  </a:extLst>
                </p:cNvPr>
                <p:cNvSpPr/>
                <p:nvPr/>
              </p:nvSpPr>
              <p:spPr>
                <a:xfrm>
                  <a:off x="8001000" y="19812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88" name="Oval 87">
                  <a:extLst>
                    <a:ext uri="{FF2B5EF4-FFF2-40B4-BE49-F238E27FC236}">
                      <a16:creationId xmlns:a16="http://schemas.microsoft.com/office/drawing/2014/main" id="{5DD18E46-F34D-5945-B15A-7E06CAAD93A4}"/>
                    </a:ext>
                  </a:extLst>
                </p:cNvPr>
                <p:cNvSpPr/>
                <p:nvPr/>
              </p:nvSpPr>
              <p:spPr>
                <a:xfrm>
                  <a:off x="8382000" y="17526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89" name="Oval 88">
                  <a:extLst>
                    <a:ext uri="{FF2B5EF4-FFF2-40B4-BE49-F238E27FC236}">
                      <a16:creationId xmlns:a16="http://schemas.microsoft.com/office/drawing/2014/main" id="{4D3CBC91-0E4C-8C4F-A7D9-D5C378D3B13F}"/>
                    </a:ext>
                  </a:extLst>
                </p:cNvPr>
                <p:cNvSpPr/>
                <p:nvPr/>
              </p:nvSpPr>
              <p:spPr>
                <a:xfrm>
                  <a:off x="7848600" y="2362200"/>
                  <a:ext cx="228600" cy="2286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90" name="Straight Connector 89">
                  <a:extLst>
                    <a:ext uri="{FF2B5EF4-FFF2-40B4-BE49-F238E27FC236}">
                      <a16:creationId xmlns:a16="http://schemas.microsoft.com/office/drawing/2014/main" id="{0AA98DE4-8F12-3F45-9565-A8825028550D}"/>
                    </a:ext>
                  </a:extLst>
                </p:cNvPr>
                <p:cNvCxnSpPr>
                  <a:stCxn id="86" idx="7"/>
                  <a:endCxn id="88" idx="3"/>
                </p:cNvCxnSpPr>
                <p:nvPr/>
              </p:nvCxnSpPr>
              <p:spPr>
                <a:xfrm rot="5400000" flipH="1" flipV="1">
                  <a:off x="8272322" y="1871522"/>
                  <a:ext cx="66956" cy="2193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13F7CF9-301E-D34F-9511-B0409A5FC0E8}"/>
                    </a:ext>
                  </a:extLst>
                </p:cNvPr>
                <p:cNvCxnSpPr>
                  <a:stCxn id="89" idx="0"/>
                  <a:endCxn id="86" idx="3"/>
                </p:cNvCxnSpPr>
                <p:nvPr/>
              </p:nvCxnSpPr>
              <p:spPr>
                <a:xfrm rot="5400000" flipH="1" flipV="1">
                  <a:off x="7905750" y="2233472"/>
                  <a:ext cx="185878" cy="71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088F166-B93A-774F-92C9-18F15078C19A}"/>
                    </a:ext>
                  </a:extLst>
                </p:cNvPr>
                <p:cNvCxnSpPr>
                  <a:stCxn id="89" idx="7"/>
                  <a:endCxn id="88" idx="4"/>
                </p:cNvCxnSpPr>
                <p:nvPr/>
              </p:nvCxnSpPr>
              <p:spPr>
                <a:xfrm rot="5400000" flipH="1" flipV="1">
                  <a:off x="8062772" y="1962150"/>
                  <a:ext cx="414478" cy="452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grpSp>
        </p:grpSp>
        <p:graphicFrame>
          <p:nvGraphicFramePr>
            <p:cNvPr id="80" name="Object 70">
              <a:extLst>
                <a:ext uri="{FF2B5EF4-FFF2-40B4-BE49-F238E27FC236}">
                  <a16:creationId xmlns:a16="http://schemas.microsoft.com/office/drawing/2014/main" id="{A2857FB5-1E1A-4645-85F7-B3C39AA79FBB}"/>
                </a:ext>
              </a:extLst>
            </p:cNvPr>
            <p:cNvGraphicFramePr>
              <a:graphicFrameLocks noChangeAspect="1"/>
            </p:cNvGraphicFramePr>
            <p:nvPr>
              <p:extLst>
                <p:ext uri="{D42A27DB-BD31-4B8C-83A1-F6EECF244321}">
                  <p14:modId xmlns:p14="http://schemas.microsoft.com/office/powerpoint/2010/main" val="1815908317"/>
                </p:ext>
              </p:extLst>
            </p:nvPr>
          </p:nvGraphicFramePr>
          <p:xfrm>
            <a:off x="3770007" y="444102"/>
            <a:ext cx="1014082" cy="529884"/>
          </p:xfrm>
          <a:graphic>
            <a:graphicData uri="http://schemas.openxmlformats.org/presentationml/2006/ole">
              <mc:AlternateContent xmlns:mc="http://schemas.openxmlformats.org/markup-compatibility/2006">
                <mc:Choice xmlns:v="urn:schemas-microsoft-com:vml" Requires="v">
                  <p:oleObj spid="_x0000_s1029" name="Equation" r:id="rId6" imgW="558800" imgH="292100" progId="Equation.3">
                    <p:embed/>
                  </p:oleObj>
                </mc:Choice>
                <mc:Fallback>
                  <p:oleObj name="Equation" r:id="rId6" imgW="558800" imgH="292100" progId="Equation.3">
                    <p:embed/>
                    <p:pic>
                      <p:nvPicPr>
                        <p:cNvPr id="80" name="Object 70">
                          <a:extLst>
                            <a:ext uri="{FF2B5EF4-FFF2-40B4-BE49-F238E27FC236}">
                              <a16:creationId xmlns:a16="http://schemas.microsoft.com/office/drawing/2014/main" id="{A2857FB5-1E1A-4645-85F7-B3C39AA79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007" y="444102"/>
                          <a:ext cx="1014082" cy="529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94" name="Group 25">
              <a:extLst>
                <a:ext uri="{FF2B5EF4-FFF2-40B4-BE49-F238E27FC236}">
                  <a16:creationId xmlns:a16="http://schemas.microsoft.com/office/drawing/2014/main" id="{3DC9992E-A5B6-FC4B-9A45-2AC5739C288F}"/>
                </a:ext>
              </a:extLst>
            </p:cNvPr>
            <p:cNvGrpSpPr>
              <a:grpSpLocks/>
            </p:cNvGrpSpPr>
            <p:nvPr/>
          </p:nvGrpSpPr>
          <p:grpSpPr bwMode="auto">
            <a:xfrm>
              <a:off x="5250037" y="861027"/>
              <a:ext cx="1455563" cy="483188"/>
              <a:chOff x="5374449" y="1066800"/>
              <a:chExt cx="1940751" cy="644431"/>
            </a:xfrm>
          </p:grpSpPr>
          <p:sp>
            <p:nvSpPr>
              <p:cNvPr id="96" name="Rounded Rectangle 95">
                <a:extLst>
                  <a:ext uri="{FF2B5EF4-FFF2-40B4-BE49-F238E27FC236}">
                    <a16:creationId xmlns:a16="http://schemas.microsoft.com/office/drawing/2014/main" id="{25900242-5D18-1E44-B50A-465D16F58AE7}"/>
                  </a:ext>
                </a:extLst>
              </p:cNvPr>
              <p:cNvSpPr/>
              <p:nvPr/>
            </p:nvSpPr>
            <p:spPr>
              <a:xfrm>
                <a:off x="5410200" y="1066800"/>
                <a:ext cx="1905000" cy="6444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1500" dirty="0">
                  <a:solidFill>
                    <a:srgbClr val="000000"/>
                  </a:solidFill>
                  <a:latin typeface="+mj-lt"/>
                </a:endParaRPr>
              </a:p>
            </p:txBody>
          </p:sp>
          <p:sp>
            <p:nvSpPr>
              <p:cNvPr id="97" name="TextBox 95">
                <a:extLst>
                  <a:ext uri="{FF2B5EF4-FFF2-40B4-BE49-F238E27FC236}">
                    <a16:creationId xmlns:a16="http://schemas.microsoft.com/office/drawing/2014/main" id="{F20C004A-6A70-1545-83A6-319ABB888714}"/>
                  </a:ext>
                </a:extLst>
              </p:cNvPr>
              <p:cNvSpPr txBox="1">
                <a:spLocks noChangeArrowheads="1"/>
              </p:cNvSpPr>
              <p:nvPr/>
            </p:nvSpPr>
            <p:spPr bwMode="auto">
              <a:xfrm>
                <a:off x="5374449" y="1111811"/>
                <a:ext cx="1026351" cy="554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050">
                    <a:latin typeface="Arial" charset="0"/>
                  </a:rPr>
                  <a:t>Control</a:t>
                </a:r>
              </a:p>
              <a:p>
                <a:pPr algn="r" eaLnBrk="1" hangingPunct="1"/>
                <a:r>
                  <a:rPr lang="en-US" sz="1050">
                    <a:latin typeface="Arial" charset="0"/>
                  </a:rPr>
                  <a:t>Programs</a:t>
                </a:r>
              </a:p>
            </p:txBody>
          </p:sp>
          <p:grpSp>
            <p:nvGrpSpPr>
              <p:cNvPr id="98" name="Group 64">
                <a:extLst>
                  <a:ext uri="{FF2B5EF4-FFF2-40B4-BE49-F238E27FC236}">
                    <a16:creationId xmlns:a16="http://schemas.microsoft.com/office/drawing/2014/main" id="{FC2C9703-1CCA-9145-84B1-5992E9361A43}"/>
                  </a:ext>
                </a:extLst>
              </p:cNvPr>
              <p:cNvGrpSpPr/>
              <p:nvPr/>
            </p:nvGrpSpPr>
            <p:grpSpPr bwMode="auto">
              <a:xfrm>
                <a:off x="6400866" y="1212273"/>
                <a:ext cx="838134" cy="387927"/>
                <a:chOff x="7848600" y="2057400"/>
                <a:chExt cx="1143000" cy="533400"/>
              </a:xfrm>
              <a:solidFill>
                <a:schemeClr val="bg1"/>
              </a:solidFill>
            </p:grpSpPr>
            <p:sp>
              <p:nvSpPr>
                <p:cNvPr id="99" name="Oval 98">
                  <a:extLst>
                    <a:ext uri="{FF2B5EF4-FFF2-40B4-BE49-F238E27FC236}">
                      <a16:creationId xmlns:a16="http://schemas.microsoft.com/office/drawing/2014/main" id="{51A0B9A4-5134-1F4A-98B7-7EB0171770A7}"/>
                    </a:ext>
                  </a:extLst>
                </p:cNvPr>
                <p:cNvSpPr/>
                <p:nvPr/>
              </p:nvSpPr>
              <p:spPr>
                <a:xfrm>
                  <a:off x="8382000" y="23622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100" name="Oval 99">
                  <a:extLst>
                    <a:ext uri="{FF2B5EF4-FFF2-40B4-BE49-F238E27FC236}">
                      <a16:creationId xmlns:a16="http://schemas.microsoft.com/office/drawing/2014/main" id="{4CCC8721-1482-DF4C-AB0D-0BBD29E5CDB7}"/>
                    </a:ext>
                  </a:extLst>
                </p:cNvPr>
                <p:cNvSpPr/>
                <p:nvPr/>
              </p:nvSpPr>
              <p:spPr>
                <a:xfrm>
                  <a:off x="8763000" y="20574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sp>
              <p:nvSpPr>
                <p:cNvPr id="101" name="Oval 100">
                  <a:extLst>
                    <a:ext uri="{FF2B5EF4-FFF2-40B4-BE49-F238E27FC236}">
                      <a16:creationId xmlns:a16="http://schemas.microsoft.com/office/drawing/2014/main" id="{E1506639-D041-0745-908D-E794FC5C948F}"/>
                    </a:ext>
                  </a:extLst>
                </p:cNvPr>
                <p:cNvSpPr/>
                <p:nvPr/>
              </p:nvSpPr>
              <p:spPr>
                <a:xfrm>
                  <a:off x="7848600" y="2362200"/>
                  <a:ext cx="228600" cy="228600"/>
                </a:xfrm>
                <a:prstGeom prst="ellipse">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500"/>
                </a:p>
              </p:txBody>
            </p:sp>
            <p:cxnSp>
              <p:nvCxnSpPr>
                <p:cNvPr id="102" name="Straight Connector 101">
                  <a:extLst>
                    <a:ext uri="{FF2B5EF4-FFF2-40B4-BE49-F238E27FC236}">
                      <a16:creationId xmlns:a16="http://schemas.microsoft.com/office/drawing/2014/main" id="{44DFE660-F9BA-264D-83BB-8608EA80EA84}"/>
                    </a:ext>
                  </a:extLst>
                </p:cNvPr>
                <p:cNvCxnSpPr>
                  <a:stCxn id="101" idx="5"/>
                  <a:endCxn id="99" idx="3"/>
                </p:cNvCxnSpPr>
                <p:nvPr/>
              </p:nvCxnSpPr>
              <p:spPr>
                <a:xfrm rot="16200000" flipH="1">
                  <a:off x="8229600" y="2371444"/>
                  <a:ext cx="1588" cy="3717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E7064D9-7785-6C4B-BCDA-6E74DA8C02BC}"/>
                    </a:ext>
                  </a:extLst>
                </p:cNvPr>
                <p:cNvCxnSpPr>
                  <a:stCxn id="99" idx="6"/>
                  <a:endCxn id="100" idx="3"/>
                </p:cNvCxnSpPr>
                <p:nvPr/>
              </p:nvCxnSpPr>
              <p:spPr>
                <a:xfrm flipV="1">
                  <a:off x="8610600" y="2252522"/>
                  <a:ext cx="185878" cy="2239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grpSp>
        </p:grpSp>
        <p:graphicFrame>
          <p:nvGraphicFramePr>
            <p:cNvPr id="95" name="Object 72">
              <a:extLst>
                <a:ext uri="{FF2B5EF4-FFF2-40B4-BE49-F238E27FC236}">
                  <a16:creationId xmlns:a16="http://schemas.microsoft.com/office/drawing/2014/main" id="{CDA27348-D3CB-6540-820B-5917669F3209}"/>
                </a:ext>
              </a:extLst>
            </p:cNvPr>
            <p:cNvGraphicFramePr>
              <a:graphicFrameLocks noChangeAspect="1"/>
            </p:cNvGraphicFramePr>
            <p:nvPr>
              <p:extLst>
                <p:ext uri="{D42A27DB-BD31-4B8C-83A1-F6EECF244321}">
                  <p14:modId xmlns:p14="http://schemas.microsoft.com/office/powerpoint/2010/main" val="1261007957"/>
                </p:ext>
              </p:extLst>
            </p:nvPr>
          </p:nvGraphicFramePr>
          <p:xfrm>
            <a:off x="5494961" y="438150"/>
            <a:ext cx="1014082" cy="529863"/>
          </p:xfrm>
          <a:graphic>
            <a:graphicData uri="http://schemas.openxmlformats.org/presentationml/2006/ole">
              <mc:AlternateContent xmlns:mc="http://schemas.openxmlformats.org/markup-compatibility/2006">
                <mc:Choice xmlns:v="urn:schemas-microsoft-com:vml" Requires="v">
                  <p:oleObj spid="_x0000_s1030" name="Equation" r:id="rId7" imgW="558800" imgH="292100" progId="Equation.3">
                    <p:embed/>
                  </p:oleObj>
                </mc:Choice>
                <mc:Fallback>
                  <p:oleObj name="Equation" r:id="rId7" imgW="558800" imgH="292100" progId="Equation.3">
                    <p:embed/>
                    <p:pic>
                      <p:nvPicPr>
                        <p:cNvPr id="95" name="Object 72">
                          <a:extLst>
                            <a:ext uri="{FF2B5EF4-FFF2-40B4-BE49-F238E27FC236}">
                              <a16:creationId xmlns:a16="http://schemas.microsoft.com/office/drawing/2014/main" id="{CDA27348-D3CB-6540-820B-5917669F3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961" y="438150"/>
                          <a:ext cx="1014082" cy="52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10" name="Group 1"/>
          <p:cNvGrpSpPr/>
          <p:nvPr/>
        </p:nvGrpSpPr>
        <p:grpSpPr>
          <a:xfrm>
            <a:off x="5791200" y="1819603"/>
            <a:ext cx="1158240" cy="410441"/>
            <a:chOff x="5257800" y="3124200"/>
            <a:chExt cx="1158240" cy="547255"/>
          </a:xfrm>
          <a:effectLst>
            <a:outerShdw blurRad="50800" dist="50800" dir="10260000" algn="tl" rotWithShape="0">
              <a:srgbClr val="000000">
                <a:alpha val="54000"/>
              </a:srgbClr>
            </a:outerShdw>
          </a:effectLst>
        </p:grpSpPr>
        <p:sp>
          <p:nvSpPr>
            <p:cNvPr id="33" name="Oval 32"/>
            <p:cNvSpPr/>
            <p:nvPr/>
          </p:nvSpPr>
          <p:spPr>
            <a:xfrm>
              <a:off x="52578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0" name="Oval 39"/>
            <p:cNvSpPr/>
            <p:nvPr/>
          </p:nvSpPr>
          <p:spPr>
            <a:xfrm>
              <a:off x="5562600" y="3124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1" name="Oval 40"/>
            <p:cNvSpPr/>
            <p:nvPr/>
          </p:nvSpPr>
          <p:spPr>
            <a:xfrm>
              <a:off x="5943600" y="33528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2" name="Oval 41"/>
            <p:cNvSpPr/>
            <p:nvPr/>
          </p:nvSpPr>
          <p:spPr>
            <a:xfrm>
              <a:off x="6248400" y="32004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sp>
          <p:nvSpPr>
            <p:cNvPr id="43" name="Oval 42"/>
            <p:cNvSpPr/>
            <p:nvPr/>
          </p:nvSpPr>
          <p:spPr>
            <a:xfrm>
              <a:off x="5638800" y="3505200"/>
              <a:ext cx="167640" cy="166255"/>
            </a:xfrm>
            <a:prstGeom prst="ellipse">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50"/>
            </a:p>
          </p:txBody>
        </p:sp>
        <p:cxnSp>
          <p:nvCxnSpPr>
            <p:cNvPr id="47" name="Straight Connector 46"/>
            <p:cNvCxnSpPr>
              <a:stCxn id="33" idx="7"/>
              <a:endCxn id="40" idx="3"/>
            </p:cNvCxnSpPr>
            <p:nvPr/>
          </p:nvCxnSpPr>
          <p:spPr>
            <a:xfrm flipV="1">
              <a:off x="5400890" y="3266108"/>
              <a:ext cx="1862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3" idx="2"/>
              <a:endCxn id="33" idx="5"/>
            </p:cNvCxnSpPr>
            <p:nvPr/>
          </p:nvCxnSpPr>
          <p:spPr>
            <a:xfrm flipH="1" flipV="1">
              <a:off x="5400890" y="3494708"/>
              <a:ext cx="2379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1" idx="1"/>
              <a:endCxn id="40" idx="5"/>
            </p:cNvCxnSpPr>
            <p:nvPr/>
          </p:nvCxnSpPr>
          <p:spPr>
            <a:xfrm flipH="1" flipV="1">
              <a:off x="5705690" y="3266108"/>
              <a:ext cx="262460" cy="111039"/>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3" idx="6"/>
              <a:endCxn id="41" idx="3"/>
            </p:cNvCxnSpPr>
            <p:nvPr/>
          </p:nvCxnSpPr>
          <p:spPr>
            <a:xfrm flipV="1">
              <a:off x="5806440" y="34947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1" idx="6"/>
              <a:endCxn id="42" idx="3"/>
            </p:cNvCxnSpPr>
            <p:nvPr/>
          </p:nvCxnSpPr>
          <p:spPr>
            <a:xfrm flipV="1">
              <a:off x="6111240" y="3342308"/>
              <a:ext cx="161710" cy="93620"/>
            </a:xfrm>
            <a:prstGeom prst="line">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142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F6464FE-49E7-9E49-B2F8-6C0DC3B3ACBA}"/>
              </a:ext>
            </a:extLst>
          </p:cNvPr>
          <p:cNvSpPr/>
          <p:nvPr/>
        </p:nvSpPr>
        <p:spPr bwMode="auto">
          <a:xfrm>
            <a:off x="408608" y="3284112"/>
            <a:ext cx="962992" cy="60642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p:txBody>
          <a:bodyPr/>
          <a:lstStyle/>
          <a:p>
            <a:r>
              <a:rPr lang="en-US" dirty="0"/>
              <a:t>Another way to create a VPN</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22</a:t>
            </a:fld>
            <a:endParaRPr lang="en-US" altLang="en-US"/>
          </a:p>
        </p:txBody>
      </p:sp>
      <p:pic>
        <p:nvPicPr>
          <p:cNvPr id="5" name="Picture 4">
            <a:extLst>
              <a:ext uri="{FF2B5EF4-FFF2-40B4-BE49-F238E27FC236}">
                <a16:creationId xmlns:a16="http://schemas.microsoft.com/office/drawing/2014/main" id="{89EC02B3-3E93-EA4B-BCF7-2315AF87FEBF}"/>
              </a:ext>
            </a:extLst>
          </p:cNvPr>
          <p:cNvPicPr>
            <a:picLocks noChangeAspect="1"/>
          </p:cNvPicPr>
          <p:nvPr/>
        </p:nvPicPr>
        <p:blipFill>
          <a:blip r:embed="rId2">
            <a:alphaModFix amt="25000"/>
            <a:extLst>
              <a:ext uri="{BEBA8EAE-BF5A-486C-A8C5-ECC9F3942E4B}">
                <a14:imgProps xmlns:a14="http://schemas.microsoft.com/office/drawing/2010/main">
                  <a14:imgLayer r:embed="rId3">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76200" y="1809946"/>
            <a:ext cx="2209800" cy="2699510"/>
          </a:xfrm>
          <a:prstGeom prst="rect">
            <a:avLst/>
          </a:prstGeom>
          <a:effectLst>
            <a:outerShdw blurRad="50800" dist="50800" dir="5400000" algn="ctr" rotWithShape="0">
              <a:srgbClr val="000000"/>
            </a:outerShdw>
          </a:effectLst>
        </p:spPr>
      </p:pic>
      <p:sp>
        <p:nvSpPr>
          <p:cNvPr id="6" name="Rounded Rectangle 5">
            <a:extLst>
              <a:ext uri="{FF2B5EF4-FFF2-40B4-BE49-F238E27FC236}">
                <a16:creationId xmlns:a16="http://schemas.microsoft.com/office/drawing/2014/main" id="{EF6EB4A1-96CC-F74E-9189-51D53810F287}"/>
              </a:ext>
            </a:extLst>
          </p:cNvPr>
          <p:cNvSpPr/>
          <p:nvPr/>
        </p:nvSpPr>
        <p:spPr bwMode="auto">
          <a:xfrm>
            <a:off x="408608" y="2826912"/>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 name="Rounded Rectangle 6">
            <a:extLst>
              <a:ext uri="{FF2B5EF4-FFF2-40B4-BE49-F238E27FC236}">
                <a16:creationId xmlns:a16="http://schemas.microsoft.com/office/drawing/2014/main" id="{58C90F72-496C-934C-A669-46F2BF068ADE}"/>
              </a:ext>
            </a:extLst>
          </p:cNvPr>
          <p:cNvSpPr/>
          <p:nvPr/>
        </p:nvSpPr>
        <p:spPr bwMode="auto">
          <a:xfrm>
            <a:off x="737704" y="2826912"/>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 name="Rounded Rectangle 7">
            <a:extLst>
              <a:ext uri="{FF2B5EF4-FFF2-40B4-BE49-F238E27FC236}">
                <a16:creationId xmlns:a16="http://schemas.microsoft.com/office/drawing/2014/main" id="{BDD03331-AFED-0D4D-BA7A-11D7C2E5ADE1}"/>
              </a:ext>
            </a:extLst>
          </p:cNvPr>
          <p:cNvSpPr/>
          <p:nvPr/>
        </p:nvSpPr>
        <p:spPr bwMode="auto">
          <a:xfrm>
            <a:off x="1066800" y="2826912"/>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 name="AutoShape 7">
            <a:extLst>
              <a:ext uri="{FF2B5EF4-FFF2-40B4-BE49-F238E27FC236}">
                <a16:creationId xmlns:a16="http://schemas.microsoft.com/office/drawing/2014/main" id="{308B1966-8406-9045-A949-5C57EA88BEF7}"/>
              </a:ext>
            </a:extLst>
          </p:cNvPr>
          <p:cNvSpPr>
            <a:spLocks noChangeArrowheads="1"/>
          </p:cNvSpPr>
          <p:nvPr/>
        </p:nvSpPr>
        <p:spPr bwMode="auto">
          <a:xfrm>
            <a:off x="569500" y="3358724"/>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 name="TextBox 9">
            <a:extLst>
              <a:ext uri="{FF2B5EF4-FFF2-40B4-BE49-F238E27FC236}">
                <a16:creationId xmlns:a16="http://schemas.microsoft.com/office/drawing/2014/main" id="{BCAB30FC-E79A-6B43-8D60-4F1D1252583A}"/>
              </a:ext>
            </a:extLst>
          </p:cNvPr>
          <p:cNvSpPr txBox="1"/>
          <p:nvPr/>
        </p:nvSpPr>
        <p:spPr>
          <a:xfrm>
            <a:off x="598998" y="3585435"/>
            <a:ext cx="582211" cy="230832"/>
          </a:xfrm>
          <a:prstGeom prst="rect">
            <a:avLst/>
          </a:prstGeom>
          <a:noFill/>
        </p:spPr>
        <p:txBody>
          <a:bodyPr wrap="none" rtlCol="0">
            <a:spAutoFit/>
          </a:bodyPr>
          <a:lstStyle/>
          <a:p>
            <a:r>
              <a:rPr lang="en-US" sz="900" dirty="0" err="1"/>
              <a:t>vSwitch</a:t>
            </a:r>
            <a:endParaRPr lang="en-US" sz="900" dirty="0"/>
          </a:p>
        </p:txBody>
      </p:sp>
      <p:sp>
        <p:nvSpPr>
          <p:cNvPr id="12" name="TextBox 11">
            <a:extLst>
              <a:ext uri="{FF2B5EF4-FFF2-40B4-BE49-F238E27FC236}">
                <a16:creationId xmlns:a16="http://schemas.microsoft.com/office/drawing/2014/main" id="{C88F927E-7931-BF4C-BC04-1E479368F5DC}"/>
              </a:ext>
            </a:extLst>
          </p:cNvPr>
          <p:cNvSpPr txBox="1"/>
          <p:nvPr/>
        </p:nvSpPr>
        <p:spPr>
          <a:xfrm>
            <a:off x="329677" y="3691119"/>
            <a:ext cx="407484" cy="276999"/>
          </a:xfrm>
          <a:prstGeom prst="rect">
            <a:avLst/>
          </a:prstGeom>
          <a:noFill/>
        </p:spPr>
        <p:txBody>
          <a:bodyPr wrap="none" rtlCol="0">
            <a:spAutoFit/>
          </a:bodyPr>
          <a:lstStyle/>
          <a:p>
            <a:r>
              <a:rPr lang="en-US" sz="1200" dirty="0"/>
              <a:t>OS</a:t>
            </a:r>
          </a:p>
        </p:txBody>
      </p:sp>
      <p:cxnSp>
        <p:nvCxnSpPr>
          <p:cNvPr id="14" name="Straight Connector 13">
            <a:extLst>
              <a:ext uri="{FF2B5EF4-FFF2-40B4-BE49-F238E27FC236}">
                <a16:creationId xmlns:a16="http://schemas.microsoft.com/office/drawing/2014/main" id="{CF69A820-66CE-8F49-A2DE-45B45EC9E129}"/>
              </a:ext>
            </a:extLst>
          </p:cNvPr>
          <p:cNvCxnSpPr>
            <a:cxnSpLocks/>
            <a:stCxn id="6" idx="2"/>
          </p:cNvCxnSpPr>
          <p:nvPr/>
        </p:nvCxnSpPr>
        <p:spPr bwMode="auto">
          <a:xfrm>
            <a:off x="561008" y="3131712"/>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C0457B3-1700-9944-88B9-06DC1E2EA38A}"/>
              </a:ext>
            </a:extLst>
          </p:cNvPr>
          <p:cNvCxnSpPr>
            <a:cxnSpLocks/>
            <a:stCxn id="7" idx="2"/>
            <a:endCxn id="9" idx="1"/>
          </p:cNvCxnSpPr>
          <p:nvPr/>
        </p:nvCxnSpPr>
        <p:spPr bwMode="auto">
          <a:xfrm flipH="1">
            <a:off x="882393" y="3131712"/>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FFFC95D-0FDD-2F43-8869-F1423F3B7322}"/>
              </a:ext>
            </a:extLst>
          </p:cNvPr>
          <p:cNvCxnSpPr>
            <a:cxnSpLocks/>
            <a:stCxn id="8" idx="2"/>
          </p:cNvCxnSpPr>
          <p:nvPr/>
        </p:nvCxnSpPr>
        <p:spPr bwMode="auto">
          <a:xfrm flipH="1">
            <a:off x="1066800" y="3131712"/>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E046580E-41B4-544F-BEBF-E8A7C5BDB808}"/>
              </a:ext>
            </a:extLst>
          </p:cNvPr>
          <p:cNvSpPr/>
          <p:nvPr/>
        </p:nvSpPr>
        <p:spPr bwMode="auto">
          <a:xfrm>
            <a:off x="5133008" y="3400000"/>
            <a:ext cx="256208" cy="22701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NIC</a:t>
            </a:r>
          </a:p>
        </p:txBody>
      </p:sp>
      <p:pic>
        <p:nvPicPr>
          <p:cNvPr id="23" name="Picture 22" descr="A picture containing light&#10;&#10;Description automatically generated">
            <a:extLst>
              <a:ext uri="{FF2B5EF4-FFF2-40B4-BE49-F238E27FC236}">
                <a16:creationId xmlns:a16="http://schemas.microsoft.com/office/drawing/2014/main" id="{BB1BDC05-A112-2340-89B6-DE203FB31B6B}"/>
              </a:ext>
            </a:extLst>
          </p:cNvPr>
          <p:cNvPicPr>
            <a:picLocks noChangeAspect="1"/>
          </p:cNvPicPr>
          <p:nvPr/>
        </p:nvPicPr>
        <p:blipFill>
          <a:blip r:embed="rId4"/>
          <a:stretch>
            <a:fillRect/>
          </a:stretch>
        </p:blipFill>
        <p:spPr>
          <a:xfrm>
            <a:off x="3397217" y="2744980"/>
            <a:ext cx="2469752" cy="1219200"/>
          </a:xfrm>
          <a:prstGeom prst="rect">
            <a:avLst/>
          </a:prstGeom>
        </p:spPr>
      </p:pic>
      <p:sp>
        <p:nvSpPr>
          <p:cNvPr id="25" name="TextBox 24">
            <a:extLst>
              <a:ext uri="{FF2B5EF4-FFF2-40B4-BE49-F238E27FC236}">
                <a16:creationId xmlns:a16="http://schemas.microsoft.com/office/drawing/2014/main" id="{14474009-AADE-FA4A-85C2-37C547C13619}"/>
              </a:ext>
            </a:extLst>
          </p:cNvPr>
          <p:cNvSpPr txBox="1"/>
          <p:nvPr/>
        </p:nvSpPr>
        <p:spPr>
          <a:xfrm>
            <a:off x="3665748" y="3868324"/>
            <a:ext cx="1841898" cy="400110"/>
          </a:xfrm>
          <a:prstGeom prst="rect">
            <a:avLst/>
          </a:prstGeom>
          <a:noFill/>
        </p:spPr>
        <p:txBody>
          <a:bodyPr wrap="square" rtlCol="0">
            <a:spAutoFit/>
          </a:bodyPr>
          <a:lstStyle/>
          <a:p>
            <a:r>
              <a:rPr lang="en-US" dirty="0"/>
              <a:t>Public Internet</a:t>
            </a:r>
          </a:p>
        </p:txBody>
      </p:sp>
      <p:sp>
        <p:nvSpPr>
          <p:cNvPr id="26" name="Can 25">
            <a:extLst>
              <a:ext uri="{FF2B5EF4-FFF2-40B4-BE49-F238E27FC236}">
                <a16:creationId xmlns:a16="http://schemas.microsoft.com/office/drawing/2014/main" id="{2A517293-8B05-6A4C-8BEB-2DD9DC9A5CB4}"/>
              </a:ext>
            </a:extLst>
          </p:cNvPr>
          <p:cNvSpPr/>
          <p:nvPr/>
        </p:nvSpPr>
        <p:spPr bwMode="auto">
          <a:xfrm rot="5400000">
            <a:off x="4150433" y="1141006"/>
            <a:ext cx="457200" cy="4756126"/>
          </a:xfrm>
          <a:prstGeom prst="can">
            <a:avLst/>
          </a:prstGeom>
          <a:solidFill>
            <a:schemeClr val="accent2">
              <a:lumMod val="20000"/>
              <a:lumOff val="80000"/>
              <a:alpha val="63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36" name="Group 35">
            <a:extLst>
              <a:ext uri="{FF2B5EF4-FFF2-40B4-BE49-F238E27FC236}">
                <a16:creationId xmlns:a16="http://schemas.microsoft.com/office/drawing/2014/main" id="{8D3E7159-1994-B34B-B6E4-D96785359591}"/>
              </a:ext>
            </a:extLst>
          </p:cNvPr>
          <p:cNvGrpSpPr/>
          <p:nvPr/>
        </p:nvGrpSpPr>
        <p:grpSpPr>
          <a:xfrm>
            <a:off x="1187448" y="3397618"/>
            <a:ext cx="813523" cy="227012"/>
            <a:chOff x="4929085" y="3476004"/>
            <a:chExt cx="813523" cy="227012"/>
          </a:xfrm>
        </p:grpSpPr>
        <p:cxnSp>
          <p:nvCxnSpPr>
            <p:cNvPr id="37" name="Straight Arrow Connector 36">
              <a:extLst>
                <a:ext uri="{FF2B5EF4-FFF2-40B4-BE49-F238E27FC236}">
                  <a16:creationId xmlns:a16="http://schemas.microsoft.com/office/drawing/2014/main" id="{941ECD84-1F25-A34D-943B-55BC7089052E}"/>
                </a:ext>
              </a:extLst>
            </p:cNvPr>
            <p:cNvCxnSpPr/>
            <p:nvPr/>
          </p:nvCxnSpPr>
          <p:spPr bwMode="auto">
            <a:xfrm>
              <a:off x="4929085" y="3587128"/>
              <a:ext cx="813523" cy="0"/>
            </a:xfrm>
            <a:prstGeom prst="straightConnector1">
              <a:avLst/>
            </a:prstGeom>
            <a:solidFill>
              <a:srgbClr val="808080"/>
            </a:solidFill>
            <a:ln w="9525" cap="flat" cmpd="sng" algn="ctr">
              <a:solidFill>
                <a:schemeClr val="tx1"/>
              </a:solidFill>
              <a:prstDash val="solid"/>
              <a:round/>
              <a:headEnd type="triangle" w="med" len="med"/>
              <a:tailEnd type="triangle" w="med" len="med"/>
            </a:ln>
            <a:effectLst/>
          </p:spPr>
        </p:cxnSp>
        <p:sp>
          <p:nvSpPr>
            <p:cNvPr id="38" name="Rectangle 37">
              <a:extLst>
                <a:ext uri="{FF2B5EF4-FFF2-40B4-BE49-F238E27FC236}">
                  <a16:creationId xmlns:a16="http://schemas.microsoft.com/office/drawing/2014/main" id="{627B46D8-6563-5245-BCE3-21CD56083424}"/>
                </a:ext>
              </a:extLst>
            </p:cNvPr>
            <p:cNvSpPr/>
            <p:nvPr/>
          </p:nvSpPr>
          <p:spPr bwMode="auto">
            <a:xfrm>
              <a:off x="5133008" y="3476004"/>
              <a:ext cx="256208" cy="22701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NIC</a:t>
              </a:r>
            </a:p>
          </p:txBody>
        </p:sp>
      </p:grpSp>
      <p:grpSp>
        <p:nvGrpSpPr>
          <p:cNvPr id="71" name="Group 70">
            <a:extLst>
              <a:ext uri="{FF2B5EF4-FFF2-40B4-BE49-F238E27FC236}">
                <a16:creationId xmlns:a16="http://schemas.microsoft.com/office/drawing/2014/main" id="{505CB64F-B2ED-D34B-881C-8536141EEAB0}"/>
              </a:ext>
            </a:extLst>
          </p:cNvPr>
          <p:cNvGrpSpPr/>
          <p:nvPr/>
        </p:nvGrpSpPr>
        <p:grpSpPr>
          <a:xfrm>
            <a:off x="2421591" y="2771734"/>
            <a:ext cx="1371600" cy="625884"/>
            <a:chOff x="2421591" y="2771734"/>
            <a:chExt cx="1371600" cy="625884"/>
          </a:xfrm>
        </p:grpSpPr>
        <p:grpSp>
          <p:nvGrpSpPr>
            <p:cNvPr id="27" name="Group 26">
              <a:extLst>
                <a:ext uri="{FF2B5EF4-FFF2-40B4-BE49-F238E27FC236}">
                  <a16:creationId xmlns:a16="http://schemas.microsoft.com/office/drawing/2014/main" id="{C2B2C1B1-5692-4E43-BEFF-EB0CDE9BDAE0}"/>
                </a:ext>
              </a:extLst>
            </p:cNvPr>
            <p:cNvGrpSpPr/>
            <p:nvPr/>
          </p:nvGrpSpPr>
          <p:grpSpPr>
            <a:xfrm>
              <a:off x="2421591" y="3035516"/>
              <a:ext cx="1371600" cy="362102"/>
              <a:chOff x="3733800" y="1240829"/>
              <a:chExt cx="1371600" cy="362102"/>
            </a:xfrm>
            <a:solidFill>
              <a:schemeClr val="accent6">
                <a:lumMod val="60000"/>
                <a:lumOff val="40000"/>
              </a:schemeClr>
            </a:solidFill>
          </p:grpSpPr>
          <p:sp>
            <p:nvSpPr>
              <p:cNvPr id="29" name="Rectangle 28">
                <a:extLst>
                  <a:ext uri="{FF2B5EF4-FFF2-40B4-BE49-F238E27FC236}">
                    <a16:creationId xmlns:a16="http://schemas.microsoft.com/office/drawing/2014/main" id="{423C1549-1024-CF49-9F29-FAE074176633}"/>
                  </a:ext>
                </a:extLst>
              </p:cNvPr>
              <p:cNvSpPr/>
              <p:nvPr/>
            </p:nvSpPr>
            <p:spPr bwMode="auto">
              <a:xfrm>
                <a:off x="3733800" y="1240829"/>
                <a:ext cx="1371600"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34" name="Rectangle 33">
                <a:extLst>
                  <a:ext uri="{FF2B5EF4-FFF2-40B4-BE49-F238E27FC236}">
                    <a16:creationId xmlns:a16="http://schemas.microsoft.com/office/drawing/2014/main" id="{F5C6AA16-9588-2741-AF8B-B861DCE513D5}"/>
                  </a:ext>
                </a:extLst>
              </p:cNvPr>
              <p:cNvSpPr/>
              <p:nvPr/>
            </p:nvSpPr>
            <p:spPr bwMode="auto">
              <a:xfrm>
                <a:off x="4774404" y="1240829"/>
                <a:ext cx="33099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Tunnel</a:t>
                </a:r>
              </a:p>
              <a:p>
                <a:pPr marL="0" marR="0" indent="0" algn="ctr" defTabSz="914400" rtl="0" eaLnBrk="1" fontAlgn="base" latinLnBrk="0" hangingPunct="1">
                  <a:lnSpc>
                    <a:spcPct val="100000"/>
                  </a:lnSpc>
                  <a:spcBef>
                    <a:spcPct val="0"/>
                  </a:spcBef>
                  <a:spcAft>
                    <a:spcPct val="0"/>
                  </a:spcAft>
                  <a:buClrTx/>
                  <a:buSzTx/>
                  <a:buFontTx/>
                  <a:buNone/>
                  <a:tabLst/>
                </a:pPr>
                <a:r>
                  <a:rPr lang="en-US" sz="900" dirty="0" err="1">
                    <a:solidFill>
                      <a:schemeClr val="bg1"/>
                    </a:solidFill>
                    <a:latin typeface="Arial" pitchFamily="-65" charset="0"/>
                  </a:rPr>
                  <a:t>Hdr</a:t>
                </a:r>
                <a:endParaRPr kumimoji="0" lang="en-US" sz="1200" b="0" i="0" u="none" strike="noStrike" cap="none" normalizeH="0" baseline="0" dirty="0">
                  <a:ln>
                    <a:noFill/>
                  </a:ln>
                  <a:solidFill>
                    <a:schemeClr val="bg1"/>
                  </a:solidFill>
                  <a:effectLst/>
                  <a:latin typeface="Arial" pitchFamily="-65" charset="0"/>
                </a:endParaRPr>
              </a:p>
            </p:txBody>
          </p:sp>
        </p:grpSp>
        <p:sp>
          <p:nvSpPr>
            <p:cNvPr id="35" name="TextBox 34">
              <a:extLst>
                <a:ext uri="{FF2B5EF4-FFF2-40B4-BE49-F238E27FC236}">
                  <a16:creationId xmlns:a16="http://schemas.microsoft.com/office/drawing/2014/main" id="{913DC786-4B1A-7A43-97D9-8697384AC70E}"/>
                </a:ext>
              </a:extLst>
            </p:cNvPr>
            <p:cNvSpPr txBox="1"/>
            <p:nvPr/>
          </p:nvSpPr>
          <p:spPr>
            <a:xfrm>
              <a:off x="2579798" y="2771734"/>
              <a:ext cx="1156022" cy="307777"/>
            </a:xfrm>
            <a:prstGeom prst="rect">
              <a:avLst/>
            </a:prstGeom>
            <a:noFill/>
          </p:spPr>
          <p:txBody>
            <a:bodyPr wrap="none" rtlCol="0">
              <a:spAutoFit/>
            </a:bodyPr>
            <a:lstStyle/>
            <a:p>
              <a:r>
                <a:rPr lang="en-US" sz="1400" dirty="0"/>
                <a:t>IP datagram</a:t>
              </a:r>
            </a:p>
          </p:txBody>
        </p:sp>
        <p:sp>
          <p:nvSpPr>
            <p:cNvPr id="39" name="Rectangle 38">
              <a:extLst>
                <a:ext uri="{FF2B5EF4-FFF2-40B4-BE49-F238E27FC236}">
                  <a16:creationId xmlns:a16="http://schemas.microsoft.com/office/drawing/2014/main" id="{811437CE-BF44-654A-9006-1B6A577BCD5A}"/>
                </a:ext>
              </a:extLst>
            </p:cNvPr>
            <p:cNvSpPr/>
            <p:nvPr/>
          </p:nvSpPr>
          <p:spPr bwMode="auto">
            <a:xfrm>
              <a:off x="2439106" y="309214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Datagram</a:t>
              </a:r>
            </a:p>
          </p:txBody>
        </p:sp>
      </p:grpSp>
      <p:sp>
        <p:nvSpPr>
          <p:cNvPr id="55" name="Rectangle 54">
            <a:extLst>
              <a:ext uri="{FF2B5EF4-FFF2-40B4-BE49-F238E27FC236}">
                <a16:creationId xmlns:a16="http://schemas.microsoft.com/office/drawing/2014/main" id="{82B8D7ED-52C1-9E41-9DFA-422F43A6194D}"/>
              </a:ext>
            </a:extLst>
          </p:cNvPr>
          <p:cNvSpPr/>
          <p:nvPr/>
        </p:nvSpPr>
        <p:spPr bwMode="auto">
          <a:xfrm>
            <a:off x="7344507" y="3284112"/>
            <a:ext cx="962992" cy="60642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56" name="Picture 55">
            <a:extLst>
              <a:ext uri="{FF2B5EF4-FFF2-40B4-BE49-F238E27FC236}">
                <a16:creationId xmlns:a16="http://schemas.microsoft.com/office/drawing/2014/main" id="{2B4DCFDB-86FF-694A-9BF3-B7EDBE8F121B}"/>
              </a:ext>
            </a:extLst>
          </p:cNvPr>
          <p:cNvPicPr>
            <a:picLocks noChangeAspect="1"/>
          </p:cNvPicPr>
          <p:nvPr/>
        </p:nvPicPr>
        <p:blipFill>
          <a:blip r:embed="rId2">
            <a:alphaModFix amt="25000"/>
            <a:extLst>
              <a:ext uri="{BEBA8EAE-BF5A-486C-A8C5-ECC9F3942E4B}">
                <a14:imgProps xmlns:a14="http://schemas.microsoft.com/office/drawing/2010/main">
                  <a14:imgLayer r:embed="rId5">
                    <a14:imgEffect>
                      <a14:backgroundRemoval t="6364" b="95000" l="10000" r="90000">
                        <a14:foregroundMark x1="47500" y1="10795" x2="47500" y2="10795"/>
                        <a14:foregroundMark x1="55543" y1="8977" x2="55543" y2="8977"/>
                        <a14:foregroundMark x1="50109" y1="6250" x2="59674" y2="5795"/>
                        <a14:foregroundMark x1="59674" y1="5795" x2="70435" y2="6364"/>
                        <a14:foregroundMark x1="70435" y1="6364" x2="62391" y2="11364"/>
                        <a14:foregroundMark x1="62391" y1="11364" x2="50870" y2="12500"/>
                        <a14:foregroundMark x1="18043" y1="12955" x2="18043" y2="12955"/>
                        <a14:foregroundMark x1="17935" y1="12727" x2="19022" y2="12841"/>
                        <a14:foregroundMark x1="50543" y1="90795" x2="60978" y2="91591"/>
                        <a14:foregroundMark x1="60978" y1="91591" x2="62391" y2="91136"/>
                        <a14:foregroundMark x1="58370" y1="95000" x2="60761" y2="95000"/>
                      </a14:backgroundRemoval>
                    </a14:imgEffect>
                  </a14:imgLayer>
                </a14:imgProps>
              </a:ext>
            </a:extLst>
          </a:blip>
          <a:stretch>
            <a:fillRect/>
          </a:stretch>
        </p:blipFill>
        <p:spPr>
          <a:xfrm>
            <a:off x="6859699" y="1809946"/>
            <a:ext cx="2209800" cy="2699510"/>
          </a:xfrm>
          <a:prstGeom prst="rect">
            <a:avLst/>
          </a:prstGeom>
          <a:effectLst>
            <a:outerShdw blurRad="50800" dist="50800" dir="5400000" algn="ctr" rotWithShape="0">
              <a:srgbClr val="000000"/>
            </a:outerShdw>
          </a:effectLst>
        </p:spPr>
      </p:pic>
      <p:sp>
        <p:nvSpPr>
          <p:cNvPr id="57" name="Rounded Rectangle 56">
            <a:extLst>
              <a:ext uri="{FF2B5EF4-FFF2-40B4-BE49-F238E27FC236}">
                <a16:creationId xmlns:a16="http://schemas.microsoft.com/office/drawing/2014/main" id="{565E3FAA-D7C5-6842-8F3F-CC47B8F8388B}"/>
              </a:ext>
            </a:extLst>
          </p:cNvPr>
          <p:cNvSpPr/>
          <p:nvPr/>
        </p:nvSpPr>
        <p:spPr bwMode="auto">
          <a:xfrm>
            <a:off x="7344507" y="2826912"/>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673603" y="2826912"/>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8002699" y="2826912"/>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505399" y="3358724"/>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534897" y="3585435"/>
            <a:ext cx="582211" cy="230832"/>
          </a:xfrm>
          <a:prstGeom prst="rect">
            <a:avLst/>
          </a:prstGeom>
          <a:noFill/>
        </p:spPr>
        <p:txBody>
          <a:bodyPr wrap="none" rtlCol="0">
            <a:spAutoFit/>
          </a:bodyPr>
          <a:lstStyle/>
          <a:p>
            <a:r>
              <a:rPr lang="en-US" sz="900" dirty="0" err="1"/>
              <a:t>vSwitch</a:t>
            </a:r>
            <a:endParaRPr lang="en-US" sz="900" dirty="0"/>
          </a:p>
        </p:txBody>
      </p:sp>
      <p:sp>
        <p:nvSpPr>
          <p:cNvPr id="62" name="TextBox 61">
            <a:extLst>
              <a:ext uri="{FF2B5EF4-FFF2-40B4-BE49-F238E27FC236}">
                <a16:creationId xmlns:a16="http://schemas.microsoft.com/office/drawing/2014/main" id="{7C211D1C-14EE-E14A-AFAB-01B28FF0561F}"/>
              </a:ext>
            </a:extLst>
          </p:cNvPr>
          <p:cNvSpPr txBox="1"/>
          <p:nvPr/>
        </p:nvSpPr>
        <p:spPr>
          <a:xfrm>
            <a:off x="7265576" y="3691119"/>
            <a:ext cx="407484" cy="276999"/>
          </a:xfrm>
          <a:prstGeom prst="rect">
            <a:avLst/>
          </a:prstGeom>
          <a:noFill/>
        </p:spPr>
        <p:txBody>
          <a:bodyPr wrap="none" rtlCol="0">
            <a:spAutoFit/>
          </a:bodyPr>
          <a:lstStyle/>
          <a:p>
            <a:r>
              <a:rPr lang="en-US" sz="1200" dirty="0"/>
              <a:t>OS</a:t>
            </a:r>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496907" y="3131712"/>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818292" y="3131712"/>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8002699" y="3131712"/>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66" name="Group 65">
            <a:extLst>
              <a:ext uri="{FF2B5EF4-FFF2-40B4-BE49-F238E27FC236}">
                <a16:creationId xmlns:a16="http://schemas.microsoft.com/office/drawing/2014/main" id="{10FDB91F-310F-EA4D-83CD-D054755C0789}"/>
              </a:ext>
            </a:extLst>
          </p:cNvPr>
          <p:cNvGrpSpPr/>
          <p:nvPr/>
        </p:nvGrpSpPr>
        <p:grpSpPr>
          <a:xfrm>
            <a:off x="6683684" y="3391433"/>
            <a:ext cx="813523" cy="227012"/>
            <a:chOff x="4929085" y="3473622"/>
            <a:chExt cx="813523" cy="227012"/>
          </a:xfrm>
        </p:grpSpPr>
        <p:cxnSp>
          <p:nvCxnSpPr>
            <p:cNvPr id="67" name="Straight Arrow Connector 66">
              <a:extLst>
                <a:ext uri="{FF2B5EF4-FFF2-40B4-BE49-F238E27FC236}">
                  <a16:creationId xmlns:a16="http://schemas.microsoft.com/office/drawing/2014/main" id="{1D8C7155-2F8E-EF47-891C-5ECCB128B882}"/>
                </a:ext>
              </a:extLst>
            </p:cNvPr>
            <p:cNvCxnSpPr/>
            <p:nvPr/>
          </p:nvCxnSpPr>
          <p:spPr bwMode="auto">
            <a:xfrm>
              <a:off x="4929085" y="3587128"/>
              <a:ext cx="813523" cy="0"/>
            </a:xfrm>
            <a:prstGeom prst="straightConnector1">
              <a:avLst/>
            </a:prstGeom>
            <a:solidFill>
              <a:srgbClr val="808080"/>
            </a:solidFill>
            <a:ln w="9525" cap="flat" cmpd="sng" algn="ctr">
              <a:solidFill>
                <a:schemeClr val="tx1"/>
              </a:solidFill>
              <a:prstDash val="solid"/>
              <a:round/>
              <a:headEnd type="triangle" w="med" len="med"/>
              <a:tailEnd type="triangle" w="med" len="med"/>
            </a:ln>
            <a:effectLst/>
          </p:spPr>
        </p:cxnSp>
        <p:sp>
          <p:nvSpPr>
            <p:cNvPr id="68" name="Rectangle 67">
              <a:extLst>
                <a:ext uri="{FF2B5EF4-FFF2-40B4-BE49-F238E27FC236}">
                  <a16:creationId xmlns:a16="http://schemas.microsoft.com/office/drawing/2014/main" id="{F2D02851-EC35-A34D-9972-376A8835A0E0}"/>
                </a:ext>
              </a:extLst>
            </p:cNvPr>
            <p:cNvSpPr/>
            <p:nvPr/>
          </p:nvSpPr>
          <p:spPr bwMode="auto">
            <a:xfrm>
              <a:off x="5354955" y="3473622"/>
              <a:ext cx="256208" cy="22701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Arial" pitchFamily="-65" charset="0"/>
                </a:rPr>
                <a:t>NIC</a:t>
              </a:r>
            </a:p>
          </p:txBody>
        </p:sp>
      </p:grpSp>
      <p:grpSp>
        <p:nvGrpSpPr>
          <p:cNvPr id="70" name="Group 69">
            <a:extLst>
              <a:ext uri="{FF2B5EF4-FFF2-40B4-BE49-F238E27FC236}">
                <a16:creationId xmlns:a16="http://schemas.microsoft.com/office/drawing/2014/main" id="{E50A5C5E-F8B3-CB44-B753-080948F80B8F}"/>
              </a:ext>
            </a:extLst>
          </p:cNvPr>
          <p:cNvGrpSpPr/>
          <p:nvPr/>
        </p:nvGrpSpPr>
        <p:grpSpPr>
          <a:xfrm>
            <a:off x="1161657" y="1108619"/>
            <a:ext cx="6373240" cy="2281665"/>
            <a:chOff x="1161657" y="1108619"/>
            <a:chExt cx="6373240" cy="2281665"/>
          </a:xfrm>
        </p:grpSpPr>
        <p:cxnSp>
          <p:nvCxnSpPr>
            <p:cNvPr id="28" name="Straight Arrow Connector 27">
              <a:extLst>
                <a:ext uri="{FF2B5EF4-FFF2-40B4-BE49-F238E27FC236}">
                  <a16:creationId xmlns:a16="http://schemas.microsoft.com/office/drawing/2014/main" id="{2A966029-23EF-884D-BE1B-434332FB2903}"/>
                </a:ext>
              </a:extLst>
            </p:cNvPr>
            <p:cNvCxnSpPr>
              <a:cxnSpLocks/>
            </p:cNvCxnSpPr>
            <p:nvPr/>
          </p:nvCxnSpPr>
          <p:spPr bwMode="auto">
            <a:xfrm flipH="1">
              <a:off x="1161657" y="1565819"/>
              <a:ext cx="1962543" cy="1824465"/>
            </a:xfrm>
            <a:prstGeom prst="straightConnector1">
              <a:avLst/>
            </a:prstGeom>
            <a:solidFill>
              <a:srgbClr val="808080"/>
            </a:solidFill>
            <a:ln w="9525" cap="flat" cmpd="sng" algn="ctr">
              <a:solidFill>
                <a:srgbClr val="FF0000"/>
              </a:solidFill>
              <a:prstDash val="solid"/>
              <a:round/>
              <a:headEnd type="triangle"/>
              <a:tailEnd type="triangle"/>
            </a:ln>
            <a:effectLst/>
          </p:spPr>
        </p:cxnSp>
        <p:sp>
          <p:nvSpPr>
            <p:cNvPr id="30" name="Rounded Rectangle 29">
              <a:extLst>
                <a:ext uri="{FF2B5EF4-FFF2-40B4-BE49-F238E27FC236}">
                  <a16:creationId xmlns:a16="http://schemas.microsoft.com/office/drawing/2014/main" id="{C903D015-ED89-9149-AB80-C382F80194A1}"/>
                </a:ext>
              </a:extLst>
            </p:cNvPr>
            <p:cNvSpPr/>
            <p:nvPr/>
          </p:nvSpPr>
          <p:spPr>
            <a:xfrm>
              <a:off x="2362200" y="1108619"/>
              <a:ext cx="4098876" cy="457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1600" dirty="0">
                  <a:solidFill>
                    <a:srgbClr val="FFFFFF"/>
                  </a:solidFill>
                  <a:latin typeface="+mj-lt"/>
                </a:rPr>
                <a:t>Control Plane </a:t>
              </a:r>
            </a:p>
            <a:p>
              <a:pPr algn="ctr">
                <a:defRPr/>
              </a:pPr>
              <a:r>
                <a:rPr lang="en-US" sz="1600" dirty="0">
                  <a:solidFill>
                    <a:srgbClr val="FFFFFF"/>
                  </a:solidFill>
                  <a:latin typeface="+mj-lt"/>
                </a:rPr>
                <a:t>(“Network OS”)</a:t>
              </a:r>
            </a:p>
          </p:txBody>
        </p:sp>
        <p:sp>
          <p:nvSpPr>
            <p:cNvPr id="31" name="TextBox 30">
              <a:extLst>
                <a:ext uri="{FF2B5EF4-FFF2-40B4-BE49-F238E27FC236}">
                  <a16:creationId xmlns:a16="http://schemas.microsoft.com/office/drawing/2014/main" id="{98EC1FA7-6066-884F-A2CA-D8031AFCD6AF}"/>
                </a:ext>
              </a:extLst>
            </p:cNvPr>
            <p:cNvSpPr txBox="1"/>
            <p:nvPr/>
          </p:nvSpPr>
          <p:spPr>
            <a:xfrm rot="18898131">
              <a:off x="1912905" y="1994195"/>
              <a:ext cx="883575" cy="276999"/>
            </a:xfrm>
            <a:prstGeom prst="rect">
              <a:avLst/>
            </a:prstGeom>
            <a:noFill/>
          </p:spPr>
          <p:txBody>
            <a:bodyPr wrap="none" rtlCol="0">
              <a:spAutoFit/>
            </a:bodyPr>
            <a:lstStyle/>
            <a:p>
              <a:r>
                <a:rPr lang="en-US" sz="1200" dirty="0"/>
                <a:t>OpenFlow</a:t>
              </a:r>
            </a:p>
          </p:txBody>
        </p:sp>
        <p:sp>
          <p:nvSpPr>
            <p:cNvPr id="41" name="TextBox 40">
              <a:extLst>
                <a:ext uri="{FF2B5EF4-FFF2-40B4-BE49-F238E27FC236}">
                  <a16:creationId xmlns:a16="http://schemas.microsoft.com/office/drawing/2014/main" id="{60EEB9A4-151E-9F42-A095-15BFF9954A3B}"/>
                </a:ext>
              </a:extLst>
            </p:cNvPr>
            <p:cNvSpPr txBox="1"/>
            <p:nvPr/>
          </p:nvSpPr>
          <p:spPr>
            <a:xfrm rot="2752563">
              <a:off x="6111412" y="2073761"/>
              <a:ext cx="883575" cy="276999"/>
            </a:xfrm>
            <a:prstGeom prst="rect">
              <a:avLst/>
            </a:prstGeom>
            <a:noFill/>
          </p:spPr>
          <p:txBody>
            <a:bodyPr wrap="none" rtlCol="0">
              <a:spAutoFit/>
            </a:bodyPr>
            <a:lstStyle/>
            <a:p>
              <a:r>
                <a:rPr lang="en-US" sz="1200" dirty="0"/>
                <a:t>OpenFlow</a:t>
              </a:r>
            </a:p>
          </p:txBody>
        </p:sp>
        <p:cxnSp>
          <p:nvCxnSpPr>
            <p:cNvPr id="40" name="Straight Arrow Connector 39">
              <a:extLst>
                <a:ext uri="{FF2B5EF4-FFF2-40B4-BE49-F238E27FC236}">
                  <a16:creationId xmlns:a16="http://schemas.microsoft.com/office/drawing/2014/main" id="{AAFF172F-B8C5-4E42-B652-0341F7A64216}"/>
                </a:ext>
              </a:extLst>
            </p:cNvPr>
            <p:cNvCxnSpPr>
              <a:cxnSpLocks/>
            </p:cNvCxnSpPr>
            <p:nvPr/>
          </p:nvCxnSpPr>
          <p:spPr bwMode="auto">
            <a:xfrm flipH="1" flipV="1">
              <a:off x="5776859" y="1565819"/>
              <a:ext cx="1758038" cy="1824465"/>
            </a:xfrm>
            <a:prstGeom prst="straightConnector1">
              <a:avLst/>
            </a:prstGeom>
            <a:solidFill>
              <a:srgbClr val="808080"/>
            </a:solidFill>
            <a:ln w="9525" cap="flat" cmpd="sng" algn="ctr">
              <a:solidFill>
                <a:srgbClr val="FF0000"/>
              </a:solidFill>
              <a:prstDash val="solid"/>
              <a:round/>
              <a:headEnd type="triangle"/>
              <a:tailEnd type="triangle"/>
            </a:ln>
            <a:effectLst/>
          </p:spPr>
        </p:cxnSp>
      </p:grpSp>
      <p:sp>
        <p:nvSpPr>
          <p:cNvPr id="21" name="Rounded Rectangular Callout 20">
            <a:extLst>
              <a:ext uri="{FF2B5EF4-FFF2-40B4-BE49-F238E27FC236}">
                <a16:creationId xmlns:a16="http://schemas.microsoft.com/office/drawing/2014/main" id="{EF8D0C83-75B4-A448-A3EA-BC768029B539}"/>
              </a:ext>
            </a:extLst>
          </p:cNvPr>
          <p:cNvSpPr/>
          <p:nvPr/>
        </p:nvSpPr>
        <p:spPr bwMode="auto">
          <a:xfrm>
            <a:off x="1710489" y="3981113"/>
            <a:ext cx="1630025" cy="457201"/>
          </a:xfrm>
          <a:prstGeom prst="wedgeRoundRectCallout">
            <a:avLst>
              <a:gd name="adj1" fmla="val -87134"/>
              <a:gd name="adj2" fmla="val -145343"/>
              <a:gd name="adj3" fmla="val 16667"/>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rPr>
              <a:t>“If destination is remote,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rPr>
              <a:t>encapsulate in IPsec”</a:t>
            </a:r>
          </a:p>
        </p:txBody>
      </p:sp>
      <p:sp>
        <p:nvSpPr>
          <p:cNvPr id="69" name="TextBox 68">
            <a:extLst>
              <a:ext uri="{FF2B5EF4-FFF2-40B4-BE49-F238E27FC236}">
                <a16:creationId xmlns:a16="http://schemas.microsoft.com/office/drawing/2014/main" id="{84CCC9C0-1B61-164D-98F2-7B1CDF8FA372}"/>
              </a:ext>
            </a:extLst>
          </p:cNvPr>
          <p:cNvSpPr txBox="1"/>
          <p:nvPr/>
        </p:nvSpPr>
        <p:spPr>
          <a:xfrm>
            <a:off x="1077155" y="4592468"/>
            <a:ext cx="6901248" cy="307777"/>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1400" b="1" dirty="0"/>
              <a:t>Observation 1: </a:t>
            </a:r>
            <a:r>
              <a:rPr lang="en-US" sz="1400" dirty="0"/>
              <a:t>Control Plane tells </a:t>
            </a:r>
            <a:r>
              <a:rPr lang="en-US" sz="1400" dirty="0" err="1"/>
              <a:t>vSwitch</a:t>
            </a:r>
            <a:r>
              <a:rPr lang="en-US" sz="1400" dirty="0"/>
              <a:t> how to process packets into/out of tunnel</a:t>
            </a:r>
          </a:p>
        </p:txBody>
      </p:sp>
    </p:spTree>
    <p:extLst>
      <p:ext uri="{BB962C8B-B14F-4D97-AF65-F5344CB8AC3E}">
        <p14:creationId xmlns:p14="http://schemas.microsoft.com/office/powerpoint/2010/main" val="246112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473803" y="-95250"/>
            <a:ext cx="8229600" cy="857250"/>
          </a:xfrm>
        </p:spPr>
        <p:txBody>
          <a:bodyPr/>
          <a:lstStyle/>
          <a:p>
            <a:r>
              <a:rPr lang="en-US" dirty="0"/>
              <a:t>In a virtualized cloud service provider</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23</a:t>
            </a:fld>
            <a:endParaRPr lang="en-US" altLang="en-US"/>
          </a:p>
        </p:txBody>
      </p:sp>
      <p:grpSp>
        <p:nvGrpSpPr>
          <p:cNvPr id="19" name="Group 18">
            <a:extLst>
              <a:ext uri="{FF2B5EF4-FFF2-40B4-BE49-F238E27FC236}">
                <a16:creationId xmlns:a16="http://schemas.microsoft.com/office/drawing/2014/main" id="{4A7BF24E-8841-B745-824F-98AD1A743C69}"/>
              </a:ext>
            </a:extLst>
          </p:cNvPr>
          <p:cNvGrpSpPr/>
          <p:nvPr/>
        </p:nvGrpSpPr>
        <p:grpSpPr>
          <a:xfrm>
            <a:off x="7159412" y="1664521"/>
            <a:ext cx="1273968" cy="1255692"/>
            <a:chOff x="7358855" y="887638"/>
            <a:chExt cx="1273968" cy="1255692"/>
          </a:xfrm>
        </p:grpSpPr>
        <p:sp>
          <p:nvSpPr>
            <p:cNvPr id="13" name="Cube 12">
              <a:extLst>
                <a:ext uri="{FF2B5EF4-FFF2-40B4-BE49-F238E27FC236}">
                  <a16:creationId xmlns:a16="http://schemas.microsoft.com/office/drawing/2014/main" id="{3FCA57DF-4F56-4D4E-977A-D6FF72A1EF13}"/>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5" name="Rectangle 54">
              <a:extLst>
                <a:ext uri="{FF2B5EF4-FFF2-40B4-BE49-F238E27FC236}">
                  <a16:creationId xmlns:a16="http://schemas.microsoft.com/office/drawing/2014/main" id="{82B8D7ED-52C1-9E41-9DFA-422F43A619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7" name="Rounded Rectangle 56">
              <a:extLst>
                <a:ext uri="{FF2B5EF4-FFF2-40B4-BE49-F238E27FC236}">
                  <a16:creationId xmlns:a16="http://schemas.microsoft.com/office/drawing/2014/main" id="{565E3FAA-D7C5-6842-8F3F-CC47B8F8388B}"/>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70" name="Group 69">
            <a:extLst>
              <a:ext uri="{FF2B5EF4-FFF2-40B4-BE49-F238E27FC236}">
                <a16:creationId xmlns:a16="http://schemas.microsoft.com/office/drawing/2014/main" id="{09FA646E-61ED-D94B-98EF-2D0C026FC4D4}"/>
              </a:ext>
            </a:extLst>
          </p:cNvPr>
          <p:cNvGrpSpPr/>
          <p:nvPr/>
        </p:nvGrpSpPr>
        <p:grpSpPr>
          <a:xfrm>
            <a:off x="7180620" y="3699280"/>
            <a:ext cx="1273968" cy="1255692"/>
            <a:chOff x="7358855" y="887638"/>
            <a:chExt cx="1273968" cy="1255692"/>
          </a:xfrm>
        </p:grpSpPr>
        <p:sp>
          <p:nvSpPr>
            <p:cNvPr id="71" name="Cube 70">
              <a:extLst>
                <a:ext uri="{FF2B5EF4-FFF2-40B4-BE49-F238E27FC236}">
                  <a16:creationId xmlns:a16="http://schemas.microsoft.com/office/drawing/2014/main" id="{7D8E4E2D-62A2-8B40-A2D7-C288F3E71EA1}"/>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2" name="Rectangle 71">
              <a:extLst>
                <a:ext uri="{FF2B5EF4-FFF2-40B4-BE49-F238E27FC236}">
                  <a16:creationId xmlns:a16="http://schemas.microsoft.com/office/drawing/2014/main" id="{C684FC52-B752-0846-B8AE-19C1B5D79B07}"/>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3" name="Rounded Rectangle 72">
              <a:extLst>
                <a:ext uri="{FF2B5EF4-FFF2-40B4-BE49-F238E27FC236}">
                  <a16:creationId xmlns:a16="http://schemas.microsoft.com/office/drawing/2014/main" id="{FC520A61-7D81-8A47-8AB2-73E4B130A80C}"/>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76" name="AutoShape 7">
              <a:extLst>
                <a:ext uri="{FF2B5EF4-FFF2-40B4-BE49-F238E27FC236}">
                  <a16:creationId xmlns:a16="http://schemas.microsoft.com/office/drawing/2014/main" id="{FB4B9378-8DFB-EE49-8697-866639E10DC4}"/>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77" name="TextBox 76">
              <a:extLst>
                <a:ext uri="{FF2B5EF4-FFF2-40B4-BE49-F238E27FC236}">
                  <a16:creationId xmlns:a16="http://schemas.microsoft.com/office/drawing/2014/main" id="{57FE81FF-5E10-754D-844A-CC256022BEEB}"/>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a:endCxn id="76"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84" name="Group 83">
            <a:extLst>
              <a:ext uri="{FF2B5EF4-FFF2-40B4-BE49-F238E27FC236}">
                <a16:creationId xmlns:a16="http://schemas.microsoft.com/office/drawing/2014/main" id="{DC8F012A-F3CF-1145-A4EB-182F1A3EFF24}"/>
              </a:ext>
            </a:extLst>
          </p:cNvPr>
          <p:cNvGrpSpPr/>
          <p:nvPr/>
        </p:nvGrpSpPr>
        <p:grpSpPr>
          <a:xfrm>
            <a:off x="805569" y="1664521"/>
            <a:ext cx="1273968" cy="1255692"/>
            <a:chOff x="7358855" y="887638"/>
            <a:chExt cx="1273968" cy="1255692"/>
          </a:xfrm>
        </p:grpSpPr>
        <p:sp>
          <p:nvSpPr>
            <p:cNvPr id="85" name="Cube 84">
              <a:extLst>
                <a:ext uri="{FF2B5EF4-FFF2-40B4-BE49-F238E27FC236}">
                  <a16:creationId xmlns:a16="http://schemas.microsoft.com/office/drawing/2014/main" id="{5FA7F61A-A206-804A-95A7-5156D50DE7ED}"/>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86" name="Rectangle 85">
              <a:extLst>
                <a:ext uri="{FF2B5EF4-FFF2-40B4-BE49-F238E27FC236}">
                  <a16:creationId xmlns:a16="http://schemas.microsoft.com/office/drawing/2014/main" id="{A089079A-3999-4A40-89BB-C78C70AB97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87" name="Rounded Rectangle 86">
              <a:extLst>
                <a:ext uri="{FF2B5EF4-FFF2-40B4-BE49-F238E27FC236}">
                  <a16:creationId xmlns:a16="http://schemas.microsoft.com/office/drawing/2014/main" id="{036B060D-74E5-3B49-9C0F-3E2861430785}"/>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0" name="AutoShape 7">
              <a:extLst>
                <a:ext uri="{FF2B5EF4-FFF2-40B4-BE49-F238E27FC236}">
                  <a16:creationId xmlns:a16="http://schemas.microsoft.com/office/drawing/2014/main" id="{93717F18-0258-514D-8F6A-58A29BA6002B}"/>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91" name="TextBox 90">
              <a:extLst>
                <a:ext uri="{FF2B5EF4-FFF2-40B4-BE49-F238E27FC236}">
                  <a16:creationId xmlns:a16="http://schemas.microsoft.com/office/drawing/2014/main" id="{A48F8699-F917-FE40-9CE9-801C4A32F1F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a:endCxn id="9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42EED9-3633-614D-97BA-AC51EE5A4C13}"/>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 name="Rectangle 99">
            <a:extLst>
              <a:ext uri="{FF2B5EF4-FFF2-40B4-BE49-F238E27FC236}">
                <a16:creationId xmlns:a16="http://schemas.microsoft.com/office/drawing/2014/main" id="{A170240A-3D4C-9C4C-981A-5089F049E45E}"/>
              </a:ext>
            </a:extLst>
          </p:cNvPr>
          <p:cNvSpPr/>
          <p:nvPr/>
        </p:nvSpPr>
        <p:spPr bwMode="auto">
          <a:xfrm>
            <a:off x="826777" y="4179309"/>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826777"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155873"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4" name="AutoShape 7">
            <a:extLst>
              <a:ext uri="{FF2B5EF4-FFF2-40B4-BE49-F238E27FC236}">
                <a16:creationId xmlns:a16="http://schemas.microsoft.com/office/drawing/2014/main" id="{6ADDDB67-99DD-AB43-BD15-712DE47F2E4C}"/>
              </a:ext>
            </a:extLst>
          </p:cNvPr>
          <p:cNvSpPr>
            <a:spLocks noChangeArrowheads="1"/>
          </p:cNvSpPr>
          <p:nvPr/>
        </p:nvSpPr>
        <p:spPr bwMode="auto">
          <a:xfrm>
            <a:off x="987669" y="4231092"/>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5" name="TextBox 104">
            <a:extLst>
              <a:ext uri="{FF2B5EF4-FFF2-40B4-BE49-F238E27FC236}">
                <a16:creationId xmlns:a16="http://schemas.microsoft.com/office/drawing/2014/main" id="{79066860-901C-774B-B8EE-A945552289C8}"/>
              </a:ext>
            </a:extLst>
          </p:cNvPr>
          <p:cNvSpPr txBox="1"/>
          <p:nvPr/>
        </p:nvSpPr>
        <p:spPr>
          <a:xfrm>
            <a:off x="1020246" y="4476681"/>
            <a:ext cx="582211" cy="230832"/>
          </a:xfrm>
          <a:prstGeom prst="rect">
            <a:avLst/>
          </a:prstGeom>
          <a:noFill/>
        </p:spPr>
        <p:txBody>
          <a:bodyPr wrap="none" rtlCol="0">
            <a:spAutoFit/>
          </a:bodyPr>
          <a:lstStyle/>
          <a:p>
            <a:r>
              <a:rPr lang="en-US" sz="900" dirty="0" err="1"/>
              <a:t>vSwitch</a:t>
            </a:r>
            <a:endParaRPr lang="en-US" sz="900" dirty="0"/>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979177"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a:endCxn id="104" idx="1"/>
          </p:cNvCxnSpPr>
          <p:nvPr/>
        </p:nvCxnSpPr>
        <p:spPr bwMode="auto">
          <a:xfrm flipH="1">
            <a:off x="1300562"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nvGrpSpPr>
          <p:cNvPr id="48" name="Group 47">
            <a:extLst>
              <a:ext uri="{FF2B5EF4-FFF2-40B4-BE49-F238E27FC236}">
                <a16:creationId xmlns:a16="http://schemas.microsoft.com/office/drawing/2014/main" id="{7909E2A3-D869-7548-8227-D0C039A23F66}"/>
              </a:ext>
            </a:extLst>
          </p:cNvPr>
          <p:cNvGrpSpPr/>
          <p:nvPr/>
        </p:nvGrpSpPr>
        <p:grpSpPr>
          <a:xfrm>
            <a:off x="2284317" y="1017273"/>
            <a:ext cx="3167077" cy="396524"/>
            <a:chOff x="1979517" y="987929"/>
            <a:chExt cx="3167077" cy="396524"/>
          </a:xfrm>
        </p:grpSpPr>
        <p:cxnSp>
          <p:nvCxnSpPr>
            <p:cNvPr id="24" name="Straight Connector 23">
              <a:extLst>
                <a:ext uri="{FF2B5EF4-FFF2-40B4-BE49-F238E27FC236}">
                  <a16:creationId xmlns:a16="http://schemas.microsoft.com/office/drawing/2014/main" id="{30F9463B-E7C8-D040-8D90-726B6FD4453E}"/>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DD7736A1-FCF5-B247-9D63-E567CB1A3819}"/>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003CCD5-6AF9-1242-98EE-92CB1453C0C5}"/>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grpSp>
        <p:nvGrpSpPr>
          <p:cNvPr id="120" name="Group 119">
            <a:extLst>
              <a:ext uri="{FF2B5EF4-FFF2-40B4-BE49-F238E27FC236}">
                <a16:creationId xmlns:a16="http://schemas.microsoft.com/office/drawing/2014/main" id="{BEDAA153-DE53-C24D-8B93-539345176D8B}"/>
              </a:ext>
            </a:extLst>
          </p:cNvPr>
          <p:cNvGrpSpPr/>
          <p:nvPr/>
        </p:nvGrpSpPr>
        <p:grpSpPr>
          <a:xfrm flipH="1">
            <a:off x="3710426" y="1025115"/>
            <a:ext cx="3167077" cy="396524"/>
            <a:chOff x="1979517" y="987929"/>
            <a:chExt cx="3167077" cy="396524"/>
          </a:xfrm>
        </p:grpSpPr>
        <p:cxnSp>
          <p:nvCxnSpPr>
            <p:cNvPr id="121" name="Straight Connector 120">
              <a:extLst>
                <a:ext uri="{FF2B5EF4-FFF2-40B4-BE49-F238E27FC236}">
                  <a16:creationId xmlns:a16="http://schemas.microsoft.com/office/drawing/2014/main" id="{7AD19DDD-02A5-7C45-A23D-BC9FFAFBE348}"/>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6517F7BF-0ED6-6C46-B235-EA2D69D90035}"/>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EF3B8545-3930-7F4D-B7D5-CB3049D5DE90}"/>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pic>
        <p:nvPicPr>
          <p:cNvPr id="113" name="Picture 112">
            <a:extLst>
              <a:ext uri="{FF2B5EF4-FFF2-40B4-BE49-F238E27FC236}">
                <a16:creationId xmlns:a16="http://schemas.microsoft.com/office/drawing/2014/main" id="{0BABA594-09D8-6942-B3A5-563E5ED9FD5A}"/>
              </a:ext>
            </a:extLst>
          </p:cNvPr>
          <p:cNvPicPr>
            <a:picLocks noChangeAspect="1"/>
          </p:cNvPicPr>
          <p:nvPr/>
        </p:nvPicPr>
        <p:blipFill>
          <a:blip r:embed="rId2"/>
          <a:stretch>
            <a:fillRect/>
          </a:stretch>
        </p:blipFill>
        <p:spPr>
          <a:xfrm>
            <a:off x="1981200" y="1271933"/>
            <a:ext cx="606234" cy="359433"/>
          </a:xfrm>
          <a:prstGeom prst="rect">
            <a:avLst/>
          </a:prstGeom>
        </p:spPr>
      </p:pic>
      <p:pic>
        <p:nvPicPr>
          <p:cNvPr id="114" name="Picture 113">
            <a:extLst>
              <a:ext uri="{FF2B5EF4-FFF2-40B4-BE49-F238E27FC236}">
                <a16:creationId xmlns:a16="http://schemas.microsoft.com/office/drawing/2014/main" id="{5D975831-3566-1D49-B644-F3A77CE5F2B1}"/>
              </a:ext>
            </a:extLst>
          </p:cNvPr>
          <p:cNvPicPr>
            <a:picLocks noChangeAspect="1"/>
          </p:cNvPicPr>
          <p:nvPr/>
        </p:nvPicPr>
        <p:blipFill>
          <a:blip r:embed="rId2"/>
          <a:stretch>
            <a:fillRect/>
          </a:stretch>
        </p:blipFill>
        <p:spPr>
          <a:xfrm>
            <a:off x="3200400" y="711612"/>
            <a:ext cx="882484" cy="523220"/>
          </a:xfrm>
          <a:prstGeom prst="rect">
            <a:avLst/>
          </a:prstGeom>
        </p:spPr>
      </p:pic>
      <p:pic>
        <p:nvPicPr>
          <p:cNvPr id="115" name="Picture 114">
            <a:extLst>
              <a:ext uri="{FF2B5EF4-FFF2-40B4-BE49-F238E27FC236}">
                <a16:creationId xmlns:a16="http://schemas.microsoft.com/office/drawing/2014/main" id="{21C09138-FC1A-564C-9225-D3C7474C75F9}"/>
              </a:ext>
            </a:extLst>
          </p:cNvPr>
          <p:cNvPicPr>
            <a:picLocks noChangeAspect="1"/>
          </p:cNvPicPr>
          <p:nvPr/>
        </p:nvPicPr>
        <p:blipFill>
          <a:blip r:embed="rId2"/>
          <a:stretch>
            <a:fillRect/>
          </a:stretch>
        </p:blipFill>
        <p:spPr>
          <a:xfrm>
            <a:off x="4105276" y="711612"/>
            <a:ext cx="882484" cy="523220"/>
          </a:xfrm>
          <a:prstGeom prst="rect">
            <a:avLst/>
          </a:prstGeom>
        </p:spPr>
      </p:pic>
      <p:pic>
        <p:nvPicPr>
          <p:cNvPr id="116" name="Picture 115">
            <a:extLst>
              <a:ext uri="{FF2B5EF4-FFF2-40B4-BE49-F238E27FC236}">
                <a16:creationId xmlns:a16="http://schemas.microsoft.com/office/drawing/2014/main" id="{ACEE62AC-A84F-A345-A696-D59D1F76183B}"/>
              </a:ext>
            </a:extLst>
          </p:cNvPr>
          <p:cNvPicPr>
            <a:picLocks noChangeAspect="1"/>
          </p:cNvPicPr>
          <p:nvPr/>
        </p:nvPicPr>
        <p:blipFill>
          <a:blip r:embed="rId2"/>
          <a:stretch>
            <a:fillRect/>
          </a:stretch>
        </p:blipFill>
        <p:spPr>
          <a:xfrm>
            <a:off x="5010152" y="711612"/>
            <a:ext cx="882484" cy="523220"/>
          </a:xfrm>
          <a:prstGeom prst="rect">
            <a:avLst/>
          </a:prstGeom>
        </p:spPr>
      </p:pic>
      <p:pic>
        <p:nvPicPr>
          <p:cNvPr id="117" name="Picture 116">
            <a:extLst>
              <a:ext uri="{FF2B5EF4-FFF2-40B4-BE49-F238E27FC236}">
                <a16:creationId xmlns:a16="http://schemas.microsoft.com/office/drawing/2014/main" id="{15819782-5E52-8748-A9B3-3FCC3BE93215}"/>
              </a:ext>
            </a:extLst>
          </p:cNvPr>
          <p:cNvPicPr>
            <a:picLocks noChangeAspect="1"/>
          </p:cNvPicPr>
          <p:nvPr/>
        </p:nvPicPr>
        <p:blipFill>
          <a:blip r:embed="rId2"/>
          <a:stretch>
            <a:fillRect/>
          </a:stretch>
        </p:blipFill>
        <p:spPr>
          <a:xfrm>
            <a:off x="6574386" y="1293825"/>
            <a:ext cx="606234" cy="359433"/>
          </a:xfrm>
          <a:prstGeom prst="rect">
            <a:avLst/>
          </a:prstGeom>
        </p:spPr>
      </p:pic>
      <p:sp>
        <p:nvSpPr>
          <p:cNvPr id="49" name="Rectangle 48">
            <a:extLst>
              <a:ext uri="{FF2B5EF4-FFF2-40B4-BE49-F238E27FC236}">
                <a16:creationId xmlns:a16="http://schemas.microsoft.com/office/drawing/2014/main" id="{B71FBB2E-C983-C948-82D8-73E0580B95D1}"/>
              </a:ext>
            </a:extLst>
          </p:cNvPr>
          <p:cNvSpPr/>
          <p:nvPr/>
        </p:nvSpPr>
        <p:spPr>
          <a:xfrm>
            <a:off x="-6350" y="1337090"/>
            <a:ext cx="1165704" cy="253916"/>
          </a:xfrm>
          <a:prstGeom prst="rect">
            <a:avLst/>
          </a:prstGeom>
        </p:spPr>
        <p:txBody>
          <a:bodyPr wrap="none">
            <a:spAutoFit/>
          </a:bodyPr>
          <a:lstStyle/>
          <a:p>
            <a:r>
              <a:rPr lang="en-US" sz="1050" dirty="0">
                <a:solidFill>
                  <a:srgbClr val="000000"/>
                </a:solidFill>
                <a:latin typeface="Menlo" panose="020B0609030804020204" pitchFamily="49" charset="0"/>
              </a:rPr>
              <a:t>192.5.0.0/24</a:t>
            </a:r>
          </a:p>
        </p:txBody>
      </p:sp>
      <p:sp>
        <p:nvSpPr>
          <p:cNvPr id="124" name="Rectangle 123">
            <a:extLst>
              <a:ext uri="{FF2B5EF4-FFF2-40B4-BE49-F238E27FC236}">
                <a16:creationId xmlns:a16="http://schemas.microsoft.com/office/drawing/2014/main" id="{AF3CE58B-8D4F-494D-9D54-ABA733E81694}"/>
              </a:ext>
            </a:extLst>
          </p:cNvPr>
          <p:cNvSpPr/>
          <p:nvPr/>
        </p:nvSpPr>
        <p:spPr>
          <a:xfrm>
            <a:off x="3341" y="4281976"/>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192.5.0.2</a:t>
            </a:r>
          </a:p>
        </p:txBody>
      </p:sp>
      <p:sp>
        <p:nvSpPr>
          <p:cNvPr id="125" name="Rectangle 124">
            <a:extLst>
              <a:ext uri="{FF2B5EF4-FFF2-40B4-BE49-F238E27FC236}">
                <a16:creationId xmlns:a16="http://schemas.microsoft.com/office/drawing/2014/main" id="{E63648A7-932B-3147-BF75-2F645857E9F4}"/>
              </a:ext>
            </a:extLst>
          </p:cNvPr>
          <p:cNvSpPr/>
          <p:nvPr/>
        </p:nvSpPr>
        <p:spPr>
          <a:xfrm>
            <a:off x="-49311" y="2266531"/>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192.5.0.1</a:t>
            </a:r>
          </a:p>
        </p:txBody>
      </p:sp>
      <p:grpSp>
        <p:nvGrpSpPr>
          <p:cNvPr id="165" name="Group 164">
            <a:extLst>
              <a:ext uri="{FF2B5EF4-FFF2-40B4-BE49-F238E27FC236}">
                <a16:creationId xmlns:a16="http://schemas.microsoft.com/office/drawing/2014/main" id="{270827B6-7EB0-7240-9366-43D40100CF30}"/>
              </a:ext>
            </a:extLst>
          </p:cNvPr>
          <p:cNvGrpSpPr/>
          <p:nvPr/>
        </p:nvGrpSpPr>
        <p:grpSpPr>
          <a:xfrm>
            <a:off x="1592246" y="2348733"/>
            <a:ext cx="5773562" cy="2034759"/>
            <a:chOff x="1592246" y="2348733"/>
            <a:chExt cx="5773562" cy="2034759"/>
          </a:xfrm>
        </p:grpSpPr>
        <p:cxnSp>
          <p:nvCxnSpPr>
            <p:cNvPr id="54" name="Straight Connector 53">
              <a:extLst>
                <a:ext uri="{FF2B5EF4-FFF2-40B4-BE49-F238E27FC236}">
                  <a16:creationId xmlns:a16="http://schemas.microsoft.com/office/drawing/2014/main" id="{38AFE3E9-CF43-2146-9109-9BE26AB1470A}"/>
                </a:ext>
              </a:extLst>
            </p:cNvPr>
            <p:cNvCxnSpPr>
              <a:stCxn id="90" idx="4"/>
              <a:endCxn id="60" idx="2"/>
            </p:cNvCxnSpPr>
            <p:nvPr/>
          </p:nvCxnSpPr>
          <p:spPr bwMode="auto">
            <a:xfrm>
              <a:off x="1592246" y="2348733"/>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FE0A57D2-9481-F649-8D4C-EE5AD3E64146}"/>
                </a:ext>
              </a:extLst>
            </p:cNvPr>
            <p:cNvCxnSpPr>
              <a:cxnSpLocks/>
              <a:stCxn id="90" idx="4"/>
              <a:endCxn id="76" idx="2"/>
            </p:cNvCxnSpPr>
            <p:nvPr/>
          </p:nvCxnSpPr>
          <p:spPr bwMode="auto">
            <a:xfrm>
              <a:off x="1592246" y="2348733"/>
              <a:ext cx="5749266"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C395CA12-12EF-C540-A899-AF878137EE05}"/>
                </a:ext>
              </a:extLst>
            </p:cNvPr>
            <p:cNvCxnSpPr>
              <a:cxnSpLocks/>
              <a:stCxn id="104" idx="4"/>
            </p:cNvCxnSpPr>
            <p:nvPr/>
          </p:nvCxnSpPr>
          <p:spPr bwMode="auto">
            <a:xfrm>
              <a:off x="1613454" y="4383492"/>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4" name="Freeform 143">
              <a:extLst>
                <a:ext uri="{FF2B5EF4-FFF2-40B4-BE49-F238E27FC236}">
                  <a16:creationId xmlns:a16="http://schemas.microsoft.com/office/drawing/2014/main" id="{4175DB8D-001F-5341-B0B7-A2447444CD64}"/>
                </a:ext>
              </a:extLst>
            </p:cNvPr>
            <p:cNvSpPr/>
            <p:nvPr/>
          </p:nvSpPr>
          <p:spPr bwMode="auto">
            <a:xfrm flipH="1">
              <a:off x="6800069" y="2363421"/>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138" name="Straight Connector 137">
              <a:extLst>
                <a:ext uri="{FF2B5EF4-FFF2-40B4-BE49-F238E27FC236}">
                  <a16:creationId xmlns:a16="http://schemas.microsoft.com/office/drawing/2014/main" id="{B3EB77B7-F3AA-934A-9B0B-96F685088B96}"/>
                </a:ext>
              </a:extLst>
            </p:cNvPr>
            <p:cNvCxnSpPr>
              <a:cxnSpLocks/>
              <a:stCxn id="104" idx="4"/>
              <a:endCxn id="60" idx="2"/>
            </p:cNvCxnSpPr>
            <p:nvPr/>
          </p:nvCxnSpPr>
          <p:spPr bwMode="auto">
            <a:xfrm flipV="1">
              <a:off x="1613454" y="2348733"/>
              <a:ext cx="5706850"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3" name="Freeform 142">
              <a:extLst>
                <a:ext uri="{FF2B5EF4-FFF2-40B4-BE49-F238E27FC236}">
                  <a16:creationId xmlns:a16="http://schemas.microsoft.com/office/drawing/2014/main" id="{DF305BE1-3C6F-F84C-A056-C6BD34EBD54C}"/>
                </a:ext>
              </a:extLst>
            </p:cNvPr>
            <p:cNvSpPr/>
            <p:nvPr/>
          </p:nvSpPr>
          <p:spPr bwMode="auto">
            <a:xfrm>
              <a:off x="1593850" y="2355849"/>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484969"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nvGrpSpPr>
          <p:cNvPr id="167" name="Group 166">
            <a:extLst>
              <a:ext uri="{FF2B5EF4-FFF2-40B4-BE49-F238E27FC236}">
                <a16:creationId xmlns:a16="http://schemas.microsoft.com/office/drawing/2014/main" id="{EC39CC88-6F6B-C042-8898-EBC52F4D04C2}"/>
              </a:ext>
            </a:extLst>
          </p:cNvPr>
          <p:cNvGrpSpPr/>
          <p:nvPr/>
        </p:nvGrpSpPr>
        <p:grpSpPr>
          <a:xfrm>
            <a:off x="1490972" y="1935350"/>
            <a:ext cx="7539113" cy="2278684"/>
            <a:chOff x="1490972" y="1935350"/>
            <a:chExt cx="7539113" cy="2278684"/>
          </a:xfrm>
        </p:grpSpPr>
        <p:sp>
          <p:nvSpPr>
            <p:cNvPr id="126" name="Rectangle 125">
              <a:extLst>
                <a:ext uri="{FF2B5EF4-FFF2-40B4-BE49-F238E27FC236}">
                  <a16:creationId xmlns:a16="http://schemas.microsoft.com/office/drawing/2014/main" id="{69E921CD-EBDF-E245-A141-6AEF56D62403}"/>
                </a:ext>
              </a:extLst>
            </p:cNvPr>
            <p:cNvSpPr/>
            <p:nvPr/>
          </p:nvSpPr>
          <p:spPr>
            <a:xfrm>
              <a:off x="1617257" y="1935350"/>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490972" y="201500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31" name="Rectangle 130">
              <a:extLst>
                <a:ext uri="{FF2B5EF4-FFF2-40B4-BE49-F238E27FC236}">
                  <a16:creationId xmlns:a16="http://schemas.microsoft.com/office/drawing/2014/main" id="{1C89272E-F450-5D40-8A72-352BC1409C31}"/>
                </a:ext>
              </a:extLst>
            </p:cNvPr>
            <p:cNvSpPr/>
            <p:nvPr/>
          </p:nvSpPr>
          <p:spPr>
            <a:xfrm>
              <a:off x="1602949" y="3943350"/>
              <a:ext cx="1080745" cy="230832"/>
            </a:xfrm>
            <a:prstGeom prst="rect">
              <a:avLst/>
            </a:prstGeom>
            <a:solidFill>
              <a:schemeClr val="bg1"/>
            </a:solidFill>
          </p:spPr>
          <p:txBody>
            <a:bodyPr wrap="none">
              <a:spAutoFit/>
            </a:bodyPr>
            <a:lstStyle/>
            <a:p>
              <a:r>
                <a:rPr lang="en-US" sz="900" dirty="0">
                  <a:solidFill>
                    <a:srgbClr val="FF0000"/>
                  </a:solidFill>
                  <a:latin typeface="Menlo" panose="020B0609030804020204" pitchFamily="49" charset="0"/>
                </a:rPr>
                <a:t>171.64.74.156</a:t>
              </a:r>
            </a:p>
          </p:txBody>
        </p:sp>
        <p:sp>
          <p:nvSpPr>
            <p:cNvPr id="132" name="Oval 131">
              <a:extLst>
                <a:ext uri="{FF2B5EF4-FFF2-40B4-BE49-F238E27FC236}">
                  <a16:creationId xmlns:a16="http://schemas.microsoft.com/office/drawing/2014/main" id="{68391C79-5273-5443-A8F4-CD24E7D7D8B6}"/>
                </a:ext>
              </a:extLst>
            </p:cNvPr>
            <p:cNvSpPr/>
            <p:nvPr/>
          </p:nvSpPr>
          <p:spPr bwMode="auto">
            <a:xfrm>
              <a:off x="1497225" y="4054131"/>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sp>
        <p:nvSpPr>
          <p:cNvPr id="145" name="Rectangle 144">
            <a:extLst>
              <a:ext uri="{FF2B5EF4-FFF2-40B4-BE49-F238E27FC236}">
                <a16:creationId xmlns:a16="http://schemas.microsoft.com/office/drawing/2014/main" id="{0C691AE0-A5A4-9143-B86A-7E0AE0FD6F8F}"/>
              </a:ext>
            </a:extLst>
          </p:cNvPr>
          <p:cNvSpPr/>
          <p:nvPr/>
        </p:nvSpPr>
        <p:spPr>
          <a:xfrm>
            <a:off x="7889679" y="1374778"/>
            <a:ext cx="1165704" cy="253916"/>
          </a:xfrm>
          <a:prstGeom prst="rect">
            <a:avLst/>
          </a:prstGeom>
        </p:spPr>
        <p:txBody>
          <a:bodyPr wrap="none">
            <a:spAutoFit/>
          </a:bodyPr>
          <a:lstStyle/>
          <a:p>
            <a:r>
              <a:rPr lang="en-US" sz="1050" dirty="0">
                <a:solidFill>
                  <a:srgbClr val="000000"/>
                </a:solidFill>
                <a:latin typeface="Menlo" panose="020B0609030804020204" pitchFamily="49" charset="0"/>
              </a:rPr>
              <a:t>192.5.1.0/24</a:t>
            </a:r>
          </a:p>
        </p:txBody>
      </p:sp>
      <p:sp>
        <p:nvSpPr>
          <p:cNvPr id="146" name="Rectangle 145">
            <a:extLst>
              <a:ext uri="{FF2B5EF4-FFF2-40B4-BE49-F238E27FC236}">
                <a16:creationId xmlns:a16="http://schemas.microsoft.com/office/drawing/2014/main" id="{3F005E3F-2843-FA4D-A107-88B765B8B3D1}"/>
              </a:ext>
            </a:extLst>
          </p:cNvPr>
          <p:cNvSpPr/>
          <p:nvPr/>
        </p:nvSpPr>
        <p:spPr>
          <a:xfrm>
            <a:off x="8189053" y="2162242"/>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192.5.1.1</a:t>
            </a:r>
          </a:p>
        </p:txBody>
      </p:sp>
      <p:sp>
        <p:nvSpPr>
          <p:cNvPr id="147" name="Rectangle 146">
            <a:extLst>
              <a:ext uri="{FF2B5EF4-FFF2-40B4-BE49-F238E27FC236}">
                <a16:creationId xmlns:a16="http://schemas.microsoft.com/office/drawing/2014/main" id="{0F95276D-F953-FE44-8D8D-BC8BB27F7B65}"/>
              </a:ext>
            </a:extLst>
          </p:cNvPr>
          <p:cNvSpPr/>
          <p:nvPr/>
        </p:nvSpPr>
        <p:spPr>
          <a:xfrm>
            <a:off x="8202826" y="4194788"/>
            <a:ext cx="920445" cy="253916"/>
          </a:xfrm>
          <a:prstGeom prst="rect">
            <a:avLst/>
          </a:prstGeom>
        </p:spPr>
        <p:txBody>
          <a:bodyPr wrap="none">
            <a:spAutoFit/>
          </a:bodyPr>
          <a:lstStyle/>
          <a:p>
            <a:r>
              <a:rPr lang="en-US" sz="1050" dirty="0">
                <a:solidFill>
                  <a:srgbClr val="000000"/>
                </a:solidFill>
                <a:latin typeface="Menlo" panose="020B0609030804020204" pitchFamily="49" charset="0"/>
              </a:rPr>
              <a:t>192.5.1.2</a:t>
            </a:r>
          </a:p>
        </p:txBody>
      </p:sp>
      <p:grpSp>
        <p:nvGrpSpPr>
          <p:cNvPr id="166" name="Group 165">
            <a:extLst>
              <a:ext uri="{FF2B5EF4-FFF2-40B4-BE49-F238E27FC236}">
                <a16:creationId xmlns:a16="http://schemas.microsoft.com/office/drawing/2014/main" id="{A0C5E694-DCE8-3543-A87D-E33B70D71580}"/>
              </a:ext>
            </a:extLst>
          </p:cNvPr>
          <p:cNvGrpSpPr/>
          <p:nvPr/>
        </p:nvGrpSpPr>
        <p:grpSpPr>
          <a:xfrm>
            <a:off x="-54942" y="1935350"/>
            <a:ext cx="7507077" cy="2274877"/>
            <a:chOff x="-54942" y="1935350"/>
            <a:chExt cx="7507077" cy="2274877"/>
          </a:xfrm>
        </p:grpSpPr>
        <p:sp>
          <p:nvSpPr>
            <p:cNvPr id="148" name="Rectangle 147">
              <a:extLst>
                <a:ext uri="{FF2B5EF4-FFF2-40B4-BE49-F238E27FC236}">
                  <a16:creationId xmlns:a16="http://schemas.microsoft.com/office/drawing/2014/main" id="{045003B9-7BD7-F648-B95B-B83AFEBFB6CC}"/>
                </a:ext>
              </a:extLst>
            </p:cNvPr>
            <p:cNvSpPr/>
            <p:nvPr/>
          </p:nvSpPr>
          <p:spPr>
            <a:xfrm>
              <a:off x="6310406" y="1947250"/>
              <a:ext cx="1011815" cy="230832"/>
            </a:xfrm>
            <a:prstGeom prst="rect">
              <a:avLst/>
            </a:prstGeom>
          </p:spPr>
          <p:txBody>
            <a:bodyPr wrap="none">
              <a:spAutoFit/>
            </a:bodyPr>
            <a:lstStyle/>
            <a:p>
              <a:r>
                <a:rPr lang="en-US" sz="900" dirty="0">
                  <a:solidFill>
                    <a:srgbClr val="FF0000"/>
                  </a:solidFill>
                  <a:latin typeface="Menlo" panose="020B0609030804020204" pitchFamily="49" charset="0"/>
                </a:rPr>
                <a:t>128.30.2.109</a:t>
              </a:r>
            </a:p>
          </p:txBody>
        </p:sp>
        <p:sp>
          <p:nvSpPr>
            <p:cNvPr id="149" name="Oval 148">
              <a:extLst>
                <a:ext uri="{FF2B5EF4-FFF2-40B4-BE49-F238E27FC236}">
                  <a16:creationId xmlns:a16="http://schemas.microsoft.com/office/drawing/2014/main" id="{FA2C8C64-815B-4D4C-8D35-E9DBC87E3974}"/>
                </a:ext>
              </a:extLst>
            </p:cNvPr>
            <p:cNvSpPr/>
            <p:nvPr/>
          </p:nvSpPr>
          <p:spPr bwMode="auto">
            <a:xfrm>
              <a:off x="7266707" y="2020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0" name="Rectangle 149">
              <a:extLst>
                <a:ext uri="{FF2B5EF4-FFF2-40B4-BE49-F238E27FC236}">
                  <a16:creationId xmlns:a16="http://schemas.microsoft.com/office/drawing/2014/main" id="{FD3DC1C8-1B68-8D4B-99CA-215E9482B5FB}"/>
                </a:ext>
              </a:extLst>
            </p:cNvPr>
            <p:cNvSpPr/>
            <p:nvPr/>
          </p:nvSpPr>
          <p:spPr>
            <a:xfrm>
              <a:off x="-32104" y="3979395"/>
              <a:ext cx="1011815" cy="230832"/>
            </a:xfrm>
            <a:prstGeom prst="rect">
              <a:avLst/>
            </a:prstGeom>
          </p:spPr>
          <p:txBody>
            <a:bodyPr wrap="none">
              <a:spAutoFit/>
            </a:bodyPr>
            <a:lstStyle/>
            <a:p>
              <a:r>
                <a:rPr lang="en-US" sz="900" dirty="0">
                  <a:solidFill>
                    <a:srgbClr val="FF0000"/>
                  </a:solidFill>
                  <a:latin typeface="Menlo" panose="020B0609030804020204" pitchFamily="49" charset="0"/>
                </a:rPr>
                <a:t>128.30.2.110</a:t>
              </a:r>
            </a:p>
          </p:txBody>
        </p:sp>
        <p:sp>
          <p:nvSpPr>
            <p:cNvPr id="151" name="Oval 150">
              <a:extLst>
                <a:ext uri="{FF2B5EF4-FFF2-40B4-BE49-F238E27FC236}">
                  <a16:creationId xmlns:a16="http://schemas.microsoft.com/office/drawing/2014/main" id="{B6CC8045-068A-7A43-9C6D-A7B53FBC8E9B}"/>
                </a:ext>
              </a:extLst>
            </p:cNvPr>
            <p:cNvSpPr/>
            <p:nvPr/>
          </p:nvSpPr>
          <p:spPr bwMode="auto">
            <a:xfrm>
              <a:off x="924197" y="405261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2" name="Rectangle 151">
              <a:extLst>
                <a:ext uri="{FF2B5EF4-FFF2-40B4-BE49-F238E27FC236}">
                  <a16:creationId xmlns:a16="http://schemas.microsoft.com/office/drawing/2014/main" id="{D84FFB0D-4664-E242-B37C-FF9AD981AAAF}"/>
                </a:ext>
              </a:extLst>
            </p:cNvPr>
            <p:cNvSpPr/>
            <p:nvPr/>
          </p:nvSpPr>
          <p:spPr>
            <a:xfrm>
              <a:off x="-54942" y="1935350"/>
              <a:ext cx="1011815" cy="230832"/>
            </a:xfrm>
            <a:prstGeom prst="rect">
              <a:avLst/>
            </a:prstGeom>
          </p:spPr>
          <p:txBody>
            <a:bodyPr wrap="none">
              <a:spAutoFit/>
            </a:bodyPr>
            <a:lstStyle/>
            <a:p>
              <a:r>
                <a:rPr lang="en-US" sz="900" dirty="0">
                  <a:solidFill>
                    <a:srgbClr val="FF0000"/>
                  </a:solidFill>
                  <a:latin typeface="Menlo" panose="020B0609030804020204" pitchFamily="49" charset="0"/>
                </a:rPr>
                <a:t>128.30.2.200</a:t>
              </a:r>
            </a:p>
          </p:txBody>
        </p:sp>
        <p:sp>
          <p:nvSpPr>
            <p:cNvPr id="153" name="Oval 152">
              <a:extLst>
                <a:ext uri="{FF2B5EF4-FFF2-40B4-BE49-F238E27FC236}">
                  <a16:creationId xmlns:a16="http://schemas.microsoft.com/office/drawing/2014/main" id="{6CFAD2B0-3F51-D344-BA7E-B20E0530DDF5}"/>
                </a:ext>
              </a:extLst>
            </p:cNvPr>
            <p:cNvSpPr/>
            <p:nvPr/>
          </p:nvSpPr>
          <p:spPr bwMode="auto">
            <a:xfrm>
              <a:off x="901359" y="20085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grpSp>
        <p:nvGrpSpPr>
          <p:cNvPr id="168" name="Group 167">
            <a:extLst>
              <a:ext uri="{FF2B5EF4-FFF2-40B4-BE49-F238E27FC236}">
                <a16:creationId xmlns:a16="http://schemas.microsoft.com/office/drawing/2014/main" id="{0BE89A89-BCC9-6845-9EAE-BB059A765DD2}"/>
              </a:ext>
            </a:extLst>
          </p:cNvPr>
          <p:cNvGrpSpPr/>
          <p:nvPr/>
        </p:nvGrpSpPr>
        <p:grpSpPr>
          <a:xfrm>
            <a:off x="1558792" y="1706040"/>
            <a:ext cx="5849369" cy="2584101"/>
            <a:chOff x="1558792" y="1706040"/>
            <a:chExt cx="5849369" cy="2584101"/>
          </a:xfrm>
        </p:grpSpPr>
        <p:sp>
          <p:nvSpPr>
            <p:cNvPr id="30" name="Rounded Rectangle 29">
              <a:extLst>
                <a:ext uri="{FF2B5EF4-FFF2-40B4-BE49-F238E27FC236}">
                  <a16:creationId xmlns:a16="http://schemas.microsoft.com/office/drawing/2014/main" id="{C903D015-ED89-9149-AB80-C382F80194A1}"/>
                </a:ext>
              </a:extLst>
            </p:cNvPr>
            <p:cNvSpPr/>
            <p:nvPr/>
          </p:nvSpPr>
          <p:spPr>
            <a:xfrm>
              <a:off x="3034785" y="1706040"/>
              <a:ext cx="3074430" cy="18278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1200" dirty="0">
                  <a:solidFill>
                    <a:srgbClr val="FFFFFF"/>
                  </a:solidFill>
                  <a:latin typeface="+mj-lt"/>
                </a:rPr>
                <a:t>Control Plane</a:t>
              </a:r>
            </a:p>
          </p:txBody>
        </p:sp>
        <p:sp>
          <p:nvSpPr>
            <p:cNvPr id="41" name="TextBox 40">
              <a:extLst>
                <a:ext uri="{FF2B5EF4-FFF2-40B4-BE49-F238E27FC236}">
                  <a16:creationId xmlns:a16="http://schemas.microsoft.com/office/drawing/2014/main" id="{60EEB9A4-151E-9F42-A095-15BFF9954A3B}"/>
                </a:ext>
              </a:extLst>
            </p:cNvPr>
            <p:cNvSpPr txBox="1"/>
            <p:nvPr/>
          </p:nvSpPr>
          <p:spPr>
            <a:xfrm rot="2752563">
              <a:off x="5185794" y="2073559"/>
              <a:ext cx="883575" cy="276999"/>
            </a:xfrm>
            <a:prstGeom prst="rect">
              <a:avLst/>
            </a:prstGeom>
            <a:noFill/>
          </p:spPr>
          <p:txBody>
            <a:bodyPr wrap="none" rtlCol="0">
              <a:spAutoFit/>
            </a:bodyPr>
            <a:lstStyle/>
            <a:p>
              <a:r>
                <a:rPr lang="en-US" sz="1200" dirty="0"/>
                <a:t>OpenFlow</a:t>
              </a:r>
            </a:p>
          </p:txBody>
        </p:sp>
        <p:grpSp>
          <p:nvGrpSpPr>
            <p:cNvPr id="163" name="Group 162">
              <a:extLst>
                <a:ext uri="{FF2B5EF4-FFF2-40B4-BE49-F238E27FC236}">
                  <a16:creationId xmlns:a16="http://schemas.microsoft.com/office/drawing/2014/main" id="{EAB5771D-91DA-0E45-B804-1E43CF728601}"/>
                </a:ext>
              </a:extLst>
            </p:cNvPr>
            <p:cNvGrpSpPr/>
            <p:nvPr/>
          </p:nvGrpSpPr>
          <p:grpSpPr>
            <a:xfrm>
              <a:off x="1558792" y="1892938"/>
              <a:ext cx="5849369" cy="2397203"/>
              <a:chOff x="1558792" y="1892938"/>
              <a:chExt cx="5849369" cy="2397203"/>
            </a:xfrm>
          </p:grpSpPr>
          <p:cxnSp>
            <p:nvCxnSpPr>
              <p:cNvPr id="40" name="Straight Arrow Connector 39">
                <a:extLst>
                  <a:ext uri="{FF2B5EF4-FFF2-40B4-BE49-F238E27FC236}">
                    <a16:creationId xmlns:a16="http://schemas.microsoft.com/office/drawing/2014/main" id="{AAFF172F-B8C5-4E42-B652-0341F7A64216}"/>
                  </a:ext>
                </a:extLst>
              </p:cNvPr>
              <p:cNvCxnSpPr>
                <a:cxnSpLocks/>
              </p:cNvCxnSpPr>
              <p:nvPr/>
            </p:nvCxnSpPr>
            <p:spPr bwMode="auto">
              <a:xfrm flipH="1">
                <a:off x="1558792" y="1903042"/>
                <a:ext cx="1951304" cy="319749"/>
              </a:xfrm>
              <a:prstGeom prst="straightConnector1">
                <a:avLst/>
              </a:prstGeom>
              <a:solidFill>
                <a:srgbClr val="808080"/>
              </a:solidFill>
              <a:ln w="9525" cap="flat" cmpd="sng" algn="ctr">
                <a:solidFill>
                  <a:srgbClr val="FF0000"/>
                </a:solidFill>
                <a:prstDash val="sysDot"/>
                <a:round/>
                <a:headEnd type="triangle"/>
                <a:tailEnd type="triangle"/>
              </a:ln>
              <a:effectLst/>
            </p:spPr>
          </p:cxnSp>
          <p:cxnSp>
            <p:nvCxnSpPr>
              <p:cNvPr id="157" name="Straight Arrow Connector 156">
                <a:extLst>
                  <a:ext uri="{FF2B5EF4-FFF2-40B4-BE49-F238E27FC236}">
                    <a16:creationId xmlns:a16="http://schemas.microsoft.com/office/drawing/2014/main" id="{C6A20A8F-1C93-4A45-B312-E56355E20A58}"/>
                  </a:ext>
                </a:extLst>
              </p:cNvPr>
              <p:cNvCxnSpPr>
                <a:cxnSpLocks/>
              </p:cNvCxnSpPr>
              <p:nvPr/>
            </p:nvCxnSpPr>
            <p:spPr bwMode="auto">
              <a:xfrm>
                <a:off x="5734791" y="1892938"/>
                <a:ext cx="1673370" cy="357655"/>
              </a:xfrm>
              <a:prstGeom prst="straightConnector1">
                <a:avLst/>
              </a:prstGeom>
              <a:solidFill>
                <a:srgbClr val="808080"/>
              </a:solidFill>
              <a:ln w="9525" cap="flat" cmpd="sng" algn="ctr">
                <a:solidFill>
                  <a:srgbClr val="FF0000"/>
                </a:solidFill>
                <a:prstDash val="sysDot"/>
                <a:round/>
                <a:headEnd type="triangle"/>
                <a:tailEnd type="triangle"/>
              </a:ln>
              <a:effectLst/>
            </p:spPr>
          </p:cxnSp>
          <p:cxnSp>
            <p:nvCxnSpPr>
              <p:cNvPr id="160" name="Straight Arrow Connector 159">
                <a:extLst>
                  <a:ext uri="{FF2B5EF4-FFF2-40B4-BE49-F238E27FC236}">
                    <a16:creationId xmlns:a16="http://schemas.microsoft.com/office/drawing/2014/main" id="{ACC9B83D-0221-574B-839E-0EDFCE1DE618}"/>
                  </a:ext>
                </a:extLst>
              </p:cNvPr>
              <p:cNvCxnSpPr>
                <a:cxnSpLocks/>
              </p:cNvCxnSpPr>
              <p:nvPr/>
            </p:nvCxnSpPr>
            <p:spPr bwMode="auto">
              <a:xfrm>
                <a:off x="5236553" y="1894876"/>
                <a:ext cx="2171608" cy="2387100"/>
              </a:xfrm>
              <a:prstGeom prst="straightConnector1">
                <a:avLst/>
              </a:prstGeom>
              <a:solidFill>
                <a:srgbClr val="808080"/>
              </a:solidFill>
              <a:ln w="9525" cap="flat" cmpd="sng" algn="ctr">
                <a:solidFill>
                  <a:srgbClr val="FF0000"/>
                </a:solidFill>
                <a:prstDash val="sysDot"/>
                <a:round/>
                <a:headEnd type="triangle"/>
                <a:tailEnd type="triangle"/>
              </a:ln>
              <a:effectLst/>
            </p:spPr>
          </p:cxnSp>
          <p:cxnSp>
            <p:nvCxnSpPr>
              <p:cNvPr id="162" name="Straight Arrow Connector 161">
                <a:extLst>
                  <a:ext uri="{FF2B5EF4-FFF2-40B4-BE49-F238E27FC236}">
                    <a16:creationId xmlns:a16="http://schemas.microsoft.com/office/drawing/2014/main" id="{2BE25AAC-F89D-784D-A6B7-045B69198D47}"/>
                  </a:ext>
                </a:extLst>
              </p:cNvPr>
              <p:cNvCxnSpPr>
                <a:cxnSpLocks/>
              </p:cNvCxnSpPr>
              <p:nvPr/>
            </p:nvCxnSpPr>
            <p:spPr bwMode="auto">
              <a:xfrm flipH="1">
                <a:off x="1584789" y="1903041"/>
                <a:ext cx="2171608" cy="2387100"/>
              </a:xfrm>
              <a:prstGeom prst="straightConnector1">
                <a:avLst/>
              </a:prstGeom>
              <a:solidFill>
                <a:srgbClr val="808080"/>
              </a:solidFill>
              <a:ln w="9525" cap="flat" cmpd="sng" algn="ctr">
                <a:solidFill>
                  <a:srgbClr val="FF0000"/>
                </a:solidFill>
                <a:prstDash val="sysDot"/>
                <a:round/>
                <a:headEnd type="triangle"/>
                <a:tailEnd type="triangle"/>
              </a:ln>
              <a:effectLst/>
            </p:spPr>
          </p:cxnSp>
        </p:grpSp>
        <p:sp>
          <p:nvSpPr>
            <p:cNvPr id="164" name="TextBox 163">
              <a:extLst>
                <a:ext uri="{FF2B5EF4-FFF2-40B4-BE49-F238E27FC236}">
                  <a16:creationId xmlns:a16="http://schemas.microsoft.com/office/drawing/2014/main" id="{BA5BA351-F36B-2B41-80F5-A9A37ACA7554}"/>
                </a:ext>
              </a:extLst>
            </p:cNvPr>
            <p:cNvSpPr txBox="1"/>
            <p:nvPr/>
          </p:nvSpPr>
          <p:spPr>
            <a:xfrm rot="18777817">
              <a:off x="2754021" y="2217349"/>
              <a:ext cx="883575" cy="276999"/>
            </a:xfrm>
            <a:prstGeom prst="rect">
              <a:avLst/>
            </a:prstGeom>
            <a:noFill/>
          </p:spPr>
          <p:txBody>
            <a:bodyPr wrap="none" rtlCol="0">
              <a:spAutoFit/>
            </a:bodyPr>
            <a:lstStyle/>
            <a:p>
              <a:r>
                <a:rPr lang="en-US" sz="1200" dirty="0"/>
                <a:t>OpenFlow</a:t>
              </a:r>
            </a:p>
          </p:txBody>
        </p:sp>
      </p:grpSp>
      <p:sp>
        <p:nvSpPr>
          <p:cNvPr id="103" name="Rounded Rectangle 102">
            <a:extLst>
              <a:ext uri="{FF2B5EF4-FFF2-40B4-BE49-F238E27FC236}">
                <a16:creationId xmlns:a16="http://schemas.microsoft.com/office/drawing/2014/main" id="{03211A96-B96D-DF43-A53C-5592B9CBB51E}"/>
              </a:ext>
            </a:extLst>
          </p:cNvPr>
          <p:cNvSpPr/>
          <p:nvPr/>
        </p:nvSpPr>
        <p:spPr bwMode="auto">
          <a:xfrm>
            <a:off x="1484969"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9" name="TextBox 68">
            <a:extLst>
              <a:ext uri="{FF2B5EF4-FFF2-40B4-BE49-F238E27FC236}">
                <a16:creationId xmlns:a16="http://schemas.microsoft.com/office/drawing/2014/main" id="{84CCC9C0-1B61-164D-98F2-7B1CDF8FA372}"/>
              </a:ext>
            </a:extLst>
          </p:cNvPr>
          <p:cNvSpPr txBox="1"/>
          <p:nvPr/>
        </p:nvSpPr>
        <p:spPr>
          <a:xfrm>
            <a:off x="1760817" y="2755375"/>
            <a:ext cx="5560176" cy="954107"/>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1400" dirty="0"/>
              <a:t>A mesh of tunnels between all physical servers.</a:t>
            </a:r>
          </a:p>
          <a:p>
            <a:r>
              <a:rPr lang="en-US" sz="1400" dirty="0" err="1"/>
              <a:t>vSwitch</a:t>
            </a:r>
            <a:r>
              <a:rPr lang="en-US" sz="1400" dirty="0"/>
              <a:t> translates addresses into and out of tunnels.</a:t>
            </a:r>
          </a:p>
          <a:p>
            <a:r>
              <a:rPr lang="en-US" sz="1400" b="1" dirty="0"/>
              <a:t>Observation</a:t>
            </a:r>
            <a:r>
              <a:rPr lang="en-US" sz="1400" dirty="0"/>
              <a:t>: Tenant workloads (VMs) are isolated from each other.</a:t>
            </a:r>
          </a:p>
          <a:p>
            <a:r>
              <a:rPr lang="en-US" sz="1400" b="1" dirty="0"/>
              <a:t>Observation</a:t>
            </a:r>
            <a:r>
              <a:rPr lang="en-US" sz="1400" dirty="0"/>
              <a:t>: VMs can move without changing address.</a:t>
            </a:r>
          </a:p>
        </p:txBody>
      </p:sp>
    </p:spTree>
    <p:extLst>
      <p:ext uri="{BB962C8B-B14F-4D97-AF65-F5344CB8AC3E}">
        <p14:creationId xmlns:p14="http://schemas.microsoft.com/office/powerpoint/2010/main" val="29559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0E7048E-E82F-F644-BA73-5FDB16B0C5E8}"/>
              </a:ext>
            </a:extLst>
          </p:cNvPr>
          <p:cNvGrpSpPr/>
          <p:nvPr/>
        </p:nvGrpSpPr>
        <p:grpSpPr>
          <a:xfrm>
            <a:off x="786053" y="1631091"/>
            <a:ext cx="6719839" cy="2385362"/>
            <a:chOff x="786053" y="1631091"/>
            <a:chExt cx="6719839" cy="2385362"/>
          </a:xfrm>
        </p:grpSpPr>
        <p:sp>
          <p:nvSpPr>
            <p:cNvPr id="154" name="Rounded Rectangle 153">
              <a:extLst>
                <a:ext uri="{FF2B5EF4-FFF2-40B4-BE49-F238E27FC236}">
                  <a16:creationId xmlns:a16="http://schemas.microsoft.com/office/drawing/2014/main" id="{8ACAB199-B5D6-AA4D-852D-948D99CC4E5D}"/>
                </a:ext>
              </a:extLst>
            </p:cNvPr>
            <p:cNvSpPr/>
            <p:nvPr/>
          </p:nvSpPr>
          <p:spPr bwMode="auto">
            <a:xfrm>
              <a:off x="7119286" y="1631091"/>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Rounded Rectangle 2">
              <a:extLst>
                <a:ext uri="{FF2B5EF4-FFF2-40B4-BE49-F238E27FC236}">
                  <a16:creationId xmlns:a16="http://schemas.microsoft.com/office/drawing/2014/main" id="{2F7D9761-7675-184F-A4F5-1A6A248B1040}"/>
                </a:ext>
              </a:extLst>
            </p:cNvPr>
            <p:cNvSpPr/>
            <p:nvPr/>
          </p:nvSpPr>
          <p:spPr bwMode="auto">
            <a:xfrm>
              <a:off x="786053" y="3669890"/>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24</a:t>
            </a:fld>
            <a:endParaRPr lang="en-US" altLang="en-US"/>
          </a:p>
        </p:txBody>
      </p:sp>
      <p:grpSp>
        <p:nvGrpSpPr>
          <p:cNvPr id="19" name="Group 18">
            <a:extLst>
              <a:ext uri="{FF2B5EF4-FFF2-40B4-BE49-F238E27FC236}">
                <a16:creationId xmlns:a16="http://schemas.microsoft.com/office/drawing/2014/main" id="{4A7BF24E-8841-B745-824F-98AD1A743C69}"/>
              </a:ext>
            </a:extLst>
          </p:cNvPr>
          <p:cNvGrpSpPr/>
          <p:nvPr/>
        </p:nvGrpSpPr>
        <p:grpSpPr>
          <a:xfrm>
            <a:off x="7159412" y="1664521"/>
            <a:ext cx="1273968" cy="1255692"/>
            <a:chOff x="7358855" y="887638"/>
            <a:chExt cx="1273968" cy="1255692"/>
          </a:xfrm>
        </p:grpSpPr>
        <p:sp>
          <p:nvSpPr>
            <p:cNvPr id="13" name="Cube 12">
              <a:extLst>
                <a:ext uri="{FF2B5EF4-FFF2-40B4-BE49-F238E27FC236}">
                  <a16:creationId xmlns:a16="http://schemas.microsoft.com/office/drawing/2014/main" id="{3FCA57DF-4F56-4D4E-977A-D6FF72A1EF13}"/>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5" name="Rectangle 54">
              <a:extLst>
                <a:ext uri="{FF2B5EF4-FFF2-40B4-BE49-F238E27FC236}">
                  <a16:creationId xmlns:a16="http://schemas.microsoft.com/office/drawing/2014/main" id="{82B8D7ED-52C1-9E41-9DFA-422F43A619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7" name="Rounded Rectangle 56">
              <a:extLst>
                <a:ext uri="{FF2B5EF4-FFF2-40B4-BE49-F238E27FC236}">
                  <a16:creationId xmlns:a16="http://schemas.microsoft.com/office/drawing/2014/main" id="{565E3FAA-D7C5-6842-8F3F-CC47B8F8388B}"/>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70" name="Group 69">
            <a:extLst>
              <a:ext uri="{FF2B5EF4-FFF2-40B4-BE49-F238E27FC236}">
                <a16:creationId xmlns:a16="http://schemas.microsoft.com/office/drawing/2014/main" id="{09FA646E-61ED-D94B-98EF-2D0C026FC4D4}"/>
              </a:ext>
            </a:extLst>
          </p:cNvPr>
          <p:cNvGrpSpPr/>
          <p:nvPr/>
        </p:nvGrpSpPr>
        <p:grpSpPr>
          <a:xfrm>
            <a:off x="7180620" y="3699280"/>
            <a:ext cx="1273968" cy="1255692"/>
            <a:chOff x="7358855" y="887638"/>
            <a:chExt cx="1273968" cy="1255692"/>
          </a:xfrm>
        </p:grpSpPr>
        <p:sp>
          <p:nvSpPr>
            <p:cNvPr id="71" name="Cube 70">
              <a:extLst>
                <a:ext uri="{FF2B5EF4-FFF2-40B4-BE49-F238E27FC236}">
                  <a16:creationId xmlns:a16="http://schemas.microsoft.com/office/drawing/2014/main" id="{7D8E4E2D-62A2-8B40-A2D7-C288F3E71EA1}"/>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2" name="Rectangle 71">
              <a:extLst>
                <a:ext uri="{FF2B5EF4-FFF2-40B4-BE49-F238E27FC236}">
                  <a16:creationId xmlns:a16="http://schemas.microsoft.com/office/drawing/2014/main" id="{C684FC52-B752-0846-B8AE-19C1B5D79B07}"/>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3" name="Rounded Rectangle 72">
              <a:extLst>
                <a:ext uri="{FF2B5EF4-FFF2-40B4-BE49-F238E27FC236}">
                  <a16:creationId xmlns:a16="http://schemas.microsoft.com/office/drawing/2014/main" id="{FC520A61-7D81-8A47-8AB2-73E4B130A80C}"/>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76" name="AutoShape 7">
              <a:extLst>
                <a:ext uri="{FF2B5EF4-FFF2-40B4-BE49-F238E27FC236}">
                  <a16:creationId xmlns:a16="http://schemas.microsoft.com/office/drawing/2014/main" id="{FB4B9378-8DFB-EE49-8697-866639E10DC4}"/>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77" name="TextBox 76">
              <a:extLst>
                <a:ext uri="{FF2B5EF4-FFF2-40B4-BE49-F238E27FC236}">
                  <a16:creationId xmlns:a16="http://schemas.microsoft.com/office/drawing/2014/main" id="{57FE81FF-5E10-754D-844A-CC256022BEEB}"/>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a:endCxn id="76"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84" name="Group 83">
            <a:extLst>
              <a:ext uri="{FF2B5EF4-FFF2-40B4-BE49-F238E27FC236}">
                <a16:creationId xmlns:a16="http://schemas.microsoft.com/office/drawing/2014/main" id="{DC8F012A-F3CF-1145-A4EB-182F1A3EFF24}"/>
              </a:ext>
            </a:extLst>
          </p:cNvPr>
          <p:cNvGrpSpPr/>
          <p:nvPr/>
        </p:nvGrpSpPr>
        <p:grpSpPr>
          <a:xfrm>
            <a:off x="805569" y="1664521"/>
            <a:ext cx="1273968" cy="1255692"/>
            <a:chOff x="7358855" y="887638"/>
            <a:chExt cx="1273968" cy="1255692"/>
          </a:xfrm>
        </p:grpSpPr>
        <p:sp>
          <p:nvSpPr>
            <p:cNvPr id="85" name="Cube 84">
              <a:extLst>
                <a:ext uri="{FF2B5EF4-FFF2-40B4-BE49-F238E27FC236}">
                  <a16:creationId xmlns:a16="http://schemas.microsoft.com/office/drawing/2014/main" id="{5FA7F61A-A206-804A-95A7-5156D50DE7ED}"/>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86" name="Rectangle 85">
              <a:extLst>
                <a:ext uri="{FF2B5EF4-FFF2-40B4-BE49-F238E27FC236}">
                  <a16:creationId xmlns:a16="http://schemas.microsoft.com/office/drawing/2014/main" id="{A089079A-3999-4A40-89BB-C78C70AB97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87" name="Rounded Rectangle 86">
              <a:extLst>
                <a:ext uri="{FF2B5EF4-FFF2-40B4-BE49-F238E27FC236}">
                  <a16:creationId xmlns:a16="http://schemas.microsoft.com/office/drawing/2014/main" id="{036B060D-74E5-3B49-9C0F-3E2861430785}"/>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0" name="AutoShape 7">
              <a:extLst>
                <a:ext uri="{FF2B5EF4-FFF2-40B4-BE49-F238E27FC236}">
                  <a16:creationId xmlns:a16="http://schemas.microsoft.com/office/drawing/2014/main" id="{93717F18-0258-514D-8F6A-58A29BA6002B}"/>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91" name="TextBox 90">
              <a:extLst>
                <a:ext uri="{FF2B5EF4-FFF2-40B4-BE49-F238E27FC236}">
                  <a16:creationId xmlns:a16="http://schemas.microsoft.com/office/drawing/2014/main" id="{A48F8699-F917-FE40-9CE9-801C4A32F1F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a:endCxn id="9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42EED9-3633-614D-97BA-AC51EE5A4C13}"/>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 name="Rectangle 99">
            <a:extLst>
              <a:ext uri="{FF2B5EF4-FFF2-40B4-BE49-F238E27FC236}">
                <a16:creationId xmlns:a16="http://schemas.microsoft.com/office/drawing/2014/main" id="{A170240A-3D4C-9C4C-981A-5089F049E45E}"/>
              </a:ext>
            </a:extLst>
          </p:cNvPr>
          <p:cNvSpPr/>
          <p:nvPr/>
        </p:nvSpPr>
        <p:spPr bwMode="auto">
          <a:xfrm>
            <a:off x="826777" y="4179309"/>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826777"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155873"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4" name="AutoShape 7">
            <a:extLst>
              <a:ext uri="{FF2B5EF4-FFF2-40B4-BE49-F238E27FC236}">
                <a16:creationId xmlns:a16="http://schemas.microsoft.com/office/drawing/2014/main" id="{6ADDDB67-99DD-AB43-BD15-712DE47F2E4C}"/>
              </a:ext>
            </a:extLst>
          </p:cNvPr>
          <p:cNvSpPr>
            <a:spLocks noChangeArrowheads="1"/>
          </p:cNvSpPr>
          <p:nvPr/>
        </p:nvSpPr>
        <p:spPr bwMode="auto">
          <a:xfrm>
            <a:off x="987669" y="4231092"/>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5" name="TextBox 104">
            <a:extLst>
              <a:ext uri="{FF2B5EF4-FFF2-40B4-BE49-F238E27FC236}">
                <a16:creationId xmlns:a16="http://schemas.microsoft.com/office/drawing/2014/main" id="{79066860-901C-774B-B8EE-A945552289C8}"/>
              </a:ext>
            </a:extLst>
          </p:cNvPr>
          <p:cNvSpPr txBox="1"/>
          <p:nvPr/>
        </p:nvSpPr>
        <p:spPr>
          <a:xfrm>
            <a:off x="1020246" y="4476681"/>
            <a:ext cx="582211" cy="230832"/>
          </a:xfrm>
          <a:prstGeom prst="rect">
            <a:avLst/>
          </a:prstGeom>
          <a:noFill/>
        </p:spPr>
        <p:txBody>
          <a:bodyPr wrap="none" rtlCol="0">
            <a:spAutoFit/>
          </a:bodyPr>
          <a:lstStyle/>
          <a:p>
            <a:r>
              <a:rPr lang="en-US" sz="900" dirty="0" err="1"/>
              <a:t>vSwitch</a:t>
            </a:r>
            <a:endParaRPr lang="en-US" sz="900" dirty="0"/>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979177"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a:endCxn id="104" idx="1"/>
          </p:cNvCxnSpPr>
          <p:nvPr/>
        </p:nvCxnSpPr>
        <p:spPr bwMode="auto">
          <a:xfrm flipH="1">
            <a:off x="1300562"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nvGrpSpPr>
          <p:cNvPr id="48" name="Group 47">
            <a:extLst>
              <a:ext uri="{FF2B5EF4-FFF2-40B4-BE49-F238E27FC236}">
                <a16:creationId xmlns:a16="http://schemas.microsoft.com/office/drawing/2014/main" id="{7909E2A3-D869-7548-8227-D0C039A23F66}"/>
              </a:ext>
            </a:extLst>
          </p:cNvPr>
          <p:cNvGrpSpPr/>
          <p:nvPr/>
        </p:nvGrpSpPr>
        <p:grpSpPr>
          <a:xfrm>
            <a:off x="2284317" y="1017273"/>
            <a:ext cx="3167077" cy="396524"/>
            <a:chOff x="1979517" y="987929"/>
            <a:chExt cx="3167077" cy="396524"/>
          </a:xfrm>
        </p:grpSpPr>
        <p:cxnSp>
          <p:nvCxnSpPr>
            <p:cNvPr id="24" name="Straight Connector 23">
              <a:extLst>
                <a:ext uri="{FF2B5EF4-FFF2-40B4-BE49-F238E27FC236}">
                  <a16:creationId xmlns:a16="http://schemas.microsoft.com/office/drawing/2014/main" id="{30F9463B-E7C8-D040-8D90-726B6FD4453E}"/>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DD7736A1-FCF5-B247-9D63-E567CB1A3819}"/>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003CCD5-6AF9-1242-98EE-92CB1453C0C5}"/>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grpSp>
        <p:nvGrpSpPr>
          <p:cNvPr id="120" name="Group 119">
            <a:extLst>
              <a:ext uri="{FF2B5EF4-FFF2-40B4-BE49-F238E27FC236}">
                <a16:creationId xmlns:a16="http://schemas.microsoft.com/office/drawing/2014/main" id="{BEDAA153-DE53-C24D-8B93-539345176D8B}"/>
              </a:ext>
            </a:extLst>
          </p:cNvPr>
          <p:cNvGrpSpPr/>
          <p:nvPr/>
        </p:nvGrpSpPr>
        <p:grpSpPr>
          <a:xfrm flipH="1">
            <a:off x="3710426" y="1025115"/>
            <a:ext cx="3167077" cy="396524"/>
            <a:chOff x="1979517" y="987929"/>
            <a:chExt cx="3167077" cy="396524"/>
          </a:xfrm>
        </p:grpSpPr>
        <p:cxnSp>
          <p:nvCxnSpPr>
            <p:cNvPr id="121" name="Straight Connector 120">
              <a:extLst>
                <a:ext uri="{FF2B5EF4-FFF2-40B4-BE49-F238E27FC236}">
                  <a16:creationId xmlns:a16="http://schemas.microsoft.com/office/drawing/2014/main" id="{7AD19DDD-02A5-7C45-A23D-BC9FFAFBE348}"/>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6517F7BF-0ED6-6C46-B235-EA2D69D90035}"/>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EF3B8545-3930-7F4D-B7D5-CB3049D5DE90}"/>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pic>
        <p:nvPicPr>
          <p:cNvPr id="113" name="Picture 112">
            <a:extLst>
              <a:ext uri="{FF2B5EF4-FFF2-40B4-BE49-F238E27FC236}">
                <a16:creationId xmlns:a16="http://schemas.microsoft.com/office/drawing/2014/main" id="{0BABA594-09D8-6942-B3A5-563E5ED9FD5A}"/>
              </a:ext>
            </a:extLst>
          </p:cNvPr>
          <p:cNvPicPr>
            <a:picLocks noChangeAspect="1"/>
          </p:cNvPicPr>
          <p:nvPr/>
        </p:nvPicPr>
        <p:blipFill>
          <a:blip r:embed="rId2"/>
          <a:stretch>
            <a:fillRect/>
          </a:stretch>
        </p:blipFill>
        <p:spPr>
          <a:xfrm>
            <a:off x="1981200" y="1271933"/>
            <a:ext cx="606234" cy="359433"/>
          </a:xfrm>
          <a:prstGeom prst="rect">
            <a:avLst/>
          </a:prstGeom>
        </p:spPr>
      </p:pic>
      <p:pic>
        <p:nvPicPr>
          <p:cNvPr id="114" name="Picture 113">
            <a:extLst>
              <a:ext uri="{FF2B5EF4-FFF2-40B4-BE49-F238E27FC236}">
                <a16:creationId xmlns:a16="http://schemas.microsoft.com/office/drawing/2014/main" id="{5D975831-3566-1D49-B644-F3A77CE5F2B1}"/>
              </a:ext>
            </a:extLst>
          </p:cNvPr>
          <p:cNvPicPr>
            <a:picLocks noChangeAspect="1"/>
          </p:cNvPicPr>
          <p:nvPr/>
        </p:nvPicPr>
        <p:blipFill>
          <a:blip r:embed="rId2"/>
          <a:stretch>
            <a:fillRect/>
          </a:stretch>
        </p:blipFill>
        <p:spPr>
          <a:xfrm>
            <a:off x="3200400" y="711612"/>
            <a:ext cx="882484" cy="523220"/>
          </a:xfrm>
          <a:prstGeom prst="rect">
            <a:avLst/>
          </a:prstGeom>
        </p:spPr>
      </p:pic>
      <p:pic>
        <p:nvPicPr>
          <p:cNvPr id="115" name="Picture 114">
            <a:extLst>
              <a:ext uri="{FF2B5EF4-FFF2-40B4-BE49-F238E27FC236}">
                <a16:creationId xmlns:a16="http://schemas.microsoft.com/office/drawing/2014/main" id="{21C09138-FC1A-564C-9225-D3C7474C75F9}"/>
              </a:ext>
            </a:extLst>
          </p:cNvPr>
          <p:cNvPicPr>
            <a:picLocks noChangeAspect="1"/>
          </p:cNvPicPr>
          <p:nvPr/>
        </p:nvPicPr>
        <p:blipFill>
          <a:blip r:embed="rId2"/>
          <a:stretch>
            <a:fillRect/>
          </a:stretch>
        </p:blipFill>
        <p:spPr>
          <a:xfrm>
            <a:off x="4105276" y="711612"/>
            <a:ext cx="882484" cy="523220"/>
          </a:xfrm>
          <a:prstGeom prst="rect">
            <a:avLst/>
          </a:prstGeom>
        </p:spPr>
      </p:pic>
      <p:pic>
        <p:nvPicPr>
          <p:cNvPr id="116" name="Picture 115">
            <a:extLst>
              <a:ext uri="{FF2B5EF4-FFF2-40B4-BE49-F238E27FC236}">
                <a16:creationId xmlns:a16="http://schemas.microsoft.com/office/drawing/2014/main" id="{ACEE62AC-A84F-A345-A696-D59D1F76183B}"/>
              </a:ext>
            </a:extLst>
          </p:cNvPr>
          <p:cNvPicPr>
            <a:picLocks noChangeAspect="1"/>
          </p:cNvPicPr>
          <p:nvPr/>
        </p:nvPicPr>
        <p:blipFill>
          <a:blip r:embed="rId2"/>
          <a:stretch>
            <a:fillRect/>
          </a:stretch>
        </p:blipFill>
        <p:spPr>
          <a:xfrm>
            <a:off x="5010152" y="711612"/>
            <a:ext cx="882484" cy="523220"/>
          </a:xfrm>
          <a:prstGeom prst="rect">
            <a:avLst/>
          </a:prstGeom>
        </p:spPr>
      </p:pic>
      <p:pic>
        <p:nvPicPr>
          <p:cNvPr id="117" name="Picture 116">
            <a:extLst>
              <a:ext uri="{FF2B5EF4-FFF2-40B4-BE49-F238E27FC236}">
                <a16:creationId xmlns:a16="http://schemas.microsoft.com/office/drawing/2014/main" id="{15819782-5E52-8748-A9B3-3FCC3BE93215}"/>
              </a:ext>
            </a:extLst>
          </p:cNvPr>
          <p:cNvPicPr>
            <a:picLocks noChangeAspect="1"/>
          </p:cNvPicPr>
          <p:nvPr/>
        </p:nvPicPr>
        <p:blipFill>
          <a:blip r:embed="rId2"/>
          <a:stretch>
            <a:fillRect/>
          </a:stretch>
        </p:blipFill>
        <p:spPr>
          <a:xfrm>
            <a:off x="6574386" y="1293825"/>
            <a:ext cx="606234" cy="359433"/>
          </a:xfrm>
          <a:prstGeom prst="rect">
            <a:avLst/>
          </a:prstGeom>
        </p:spPr>
      </p:pic>
      <p:sp>
        <p:nvSpPr>
          <p:cNvPr id="49" name="Rectangle 48">
            <a:extLst>
              <a:ext uri="{FF2B5EF4-FFF2-40B4-BE49-F238E27FC236}">
                <a16:creationId xmlns:a16="http://schemas.microsoft.com/office/drawing/2014/main" id="{B71FBB2E-C983-C948-82D8-73E0580B95D1}"/>
              </a:ext>
            </a:extLst>
          </p:cNvPr>
          <p:cNvSpPr/>
          <p:nvPr/>
        </p:nvSpPr>
        <p:spPr>
          <a:xfrm>
            <a:off x="-6350" y="1337090"/>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PHY-0/24</a:t>
            </a:r>
          </a:p>
        </p:txBody>
      </p:sp>
      <p:sp>
        <p:nvSpPr>
          <p:cNvPr id="124" name="Rectangle 123">
            <a:extLst>
              <a:ext uri="{FF2B5EF4-FFF2-40B4-BE49-F238E27FC236}">
                <a16:creationId xmlns:a16="http://schemas.microsoft.com/office/drawing/2014/main" id="{AF3CE58B-8D4F-494D-9D54-ABA733E81694}"/>
              </a:ext>
            </a:extLst>
          </p:cNvPr>
          <p:cNvSpPr/>
          <p:nvPr/>
        </p:nvSpPr>
        <p:spPr>
          <a:xfrm>
            <a:off x="152400" y="423840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PHY-0.2</a:t>
            </a:r>
          </a:p>
        </p:txBody>
      </p:sp>
      <p:sp>
        <p:nvSpPr>
          <p:cNvPr id="125" name="Rectangle 124">
            <a:extLst>
              <a:ext uri="{FF2B5EF4-FFF2-40B4-BE49-F238E27FC236}">
                <a16:creationId xmlns:a16="http://schemas.microsoft.com/office/drawing/2014/main" id="{E63648A7-932B-3147-BF75-2F645857E9F4}"/>
              </a:ext>
            </a:extLst>
          </p:cNvPr>
          <p:cNvSpPr/>
          <p:nvPr/>
        </p:nvSpPr>
        <p:spPr>
          <a:xfrm>
            <a:off x="129077" y="2210951"/>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PHY-0.1</a:t>
            </a:r>
          </a:p>
        </p:txBody>
      </p:sp>
      <p:sp>
        <p:nvSpPr>
          <p:cNvPr id="126" name="Rectangle 125">
            <a:extLst>
              <a:ext uri="{FF2B5EF4-FFF2-40B4-BE49-F238E27FC236}">
                <a16:creationId xmlns:a16="http://schemas.microsoft.com/office/drawing/2014/main" id="{69E921CD-EBDF-E245-A141-6AEF56D62403}"/>
              </a:ext>
            </a:extLst>
          </p:cNvPr>
          <p:cNvSpPr/>
          <p:nvPr/>
        </p:nvSpPr>
        <p:spPr>
          <a:xfrm>
            <a:off x="1617257" y="1935350"/>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490972" y="201500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165" name="Group 164">
            <a:extLst>
              <a:ext uri="{FF2B5EF4-FFF2-40B4-BE49-F238E27FC236}">
                <a16:creationId xmlns:a16="http://schemas.microsoft.com/office/drawing/2014/main" id="{270827B6-7EB0-7240-9366-43D40100CF30}"/>
              </a:ext>
            </a:extLst>
          </p:cNvPr>
          <p:cNvGrpSpPr/>
          <p:nvPr/>
        </p:nvGrpSpPr>
        <p:grpSpPr>
          <a:xfrm>
            <a:off x="1592246" y="2348733"/>
            <a:ext cx="5773562" cy="2034759"/>
            <a:chOff x="1592246" y="2348733"/>
            <a:chExt cx="5773562" cy="2034759"/>
          </a:xfrm>
        </p:grpSpPr>
        <p:cxnSp>
          <p:nvCxnSpPr>
            <p:cNvPr id="54" name="Straight Connector 53">
              <a:extLst>
                <a:ext uri="{FF2B5EF4-FFF2-40B4-BE49-F238E27FC236}">
                  <a16:creationId xmlns:a16="http://schemas.microsoft.com/office/drawing/2014/main" id="{38AFE3E9-CF43-2146-9109-9BE26AB1470A}"/>
                </a:ext>
              </a:extLst>
            </p:cNvPr>
            <p:cNvCxnSpPr>
              <a:stCxn id="90" idx="4"/>
              <a:endCxn id="60" idx="2"/>
            </p:cNvCxnSpPr>
            <p:nvPr/>
          </p:nvCxnSpPr>
          <p:spPr bwMode="auto">
            <a:xfrm>
              <a:off x="1592246" y="2348733"/>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FE0A57D2-9481-F649-8D4C-EE5AD3E64146}"/>
                </a:ext>
              </a:extLst>
            </p:cNvPr>
            <p:cNvCxnSpPr>
              <a:cxnSpLocks/>
              <a:stCxn id="90" idx="4"/>
              <a:endCxn id="76" idx="2"/>
            </p:cNvCxnSpPr>
            <p:nvPr/>
          </p:nvCxnSpPr>
          <p:spPr bwMode="auto">
            <a:xfrm>
              <a:off x="1592246" y="2348733"/>
              <a:ext cx="5749266"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C395CA12-12EF-C540-A899-AF878137EE05}"/>
                </a:ext>
              </a:extLst>
            </p:cNvPr>
            <p:cNvCxnSpPr>
              <a:cxnSpLocks/>
              <a:stCxn id="104" idx="4"/>
            </p:cNvCxnSpPr>
            <p:nvPr/>
          </p:nvCxnSpPr>
          <p:spPr bwMode="auto">
            <a:xfrm>
              <a:off x="1613454" y="4383492"/>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4" name="Freeform 143">
              <a:extLst>
                <a:ext uri="{FF2B5EF4-FFF2-40B4-BE49-F238E27FC236}">
                  <a16:creationId xmlns:a16="http://schemas.microsoft.com/office/drawing/2014/main" id="{4175DB8D-001F-5341-B0B7-A2447444CD64}"/>
                </a:ext>
              </a:extLst>
            </p:cNvPr>
            <p:cNvSpPr/>
            <p:nvPr/>
          </p:nvSpPr>
          <p:spPr bwMode="auto">
            <a:xfrm flipH="1">
              <a:off x="6800069" y="2363421"/>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138" name="Straight Connector 137">
              <a:extLst>
                <a:ext uri="{FF2B5EF4-FFF2-40B4-BE49-F238E27FC236}">
                  <a16:creationId xmlns:a16="http://schemas.microsoft.com/office/drawing/2014/main" id="{B3EB77B7-F3AA-934A-9B0B-96F685088B96}"/>
                </a:ext>
              </a:extLst>
            </p:cNvPr>
            <p:cNvCxnSpPr>
              <a:cxnSpLocks/>
              <a:stCxn id="104" idx="4"/>
              <a:endCxn id="60" idx="2"/>
            </p:cNvCxnSpPr>
            <p:nvPr/>
          </p:nvCxnSpPr>
          <p:spPr bwMode="auto">
            <a:xfrm flipV="1">
              <a:off x="1613454" y="2348733"/>
              <a:ext cx="5706850"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3" name="Freeform 142">
              <a:extLst>
                <a:ext uri="{FF2B5EF4-FFF2-40B4-BE49-F238E27FC236}">
                  <a16:creationId xmlns:a16="http://schemas.microsoft.com/office/drawing/2014/main" id="{DF305BE1-3C6F-F84C-A056-C6BD34EBD54C}"/>
                </a:ext>
              </a:extLst>
            </p:cNvPr>
            <p:cNvSpPr/>
            <p:nvPr/>
          </p:nvSpPr>
          <p:spPr bwMode="auto">
            <a:xfrm>
              <a:off x="1593850" y="2355849"/>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sp>
        <p:nvSpPr>
          <p:cNvPr id="131" name="Rectangle 130">
            <a:extLst>
              <a:ext uri="{FF2B5EF4-FFF2-40B4-BE49-F238E27FC236}">
                <a16:creationId xmlns:a16="http://schemas.microsoft.com/office/drawing/2014/main" id="{1C89272E-F450-5D40-8A72-352BC1409C31}"/>
              </a:ext>
            </a:extLst>
          </p:cNvPr>
          <p:cNvSpPr/>
          <p:nvPr/>
        </p:nvSpPr>
        <p:spPr>
          <a:xfrm>
            <a:off x="1602949" y="3943350"/>
            <a:ext cx="667170" cy="230832"/>
          </a:xfrm>
          <a:prstGeom prst="rect">
            <a:avLst/>
          </a:prstGeom>
          <a:solidFill>
            <a:schemeClr val="bg1"/>
          </a:solidFill>
        </p:spPr>
        <p:txBody>
          <a:bodyPr wrap="none">
            <a:spAutoFit/>
          </a:bodyPr>
          <a:lstStyle/>
          <a:p>
            <a:r>
              <a:rPr lang="en-US" sz="900" dirty="0">
                <a:solidFill>
                  <a:srgbClr val="FF0000"/>
                </a:solidFill>
                <a:latin typeface="Menlo" panose="020B0609030804020204" pitchFamily="49" charset="0"/>
              </a:rPr>
              <a:t>V-1.156</a:t>
            </a:r>
          </a:p>
        </p:txBody>
      </p:sp>
      <p:sp>
        <p:nvSpPr>
          <p:cNvPr id="103" name="Rounded Rectangle 102">
            <a:extLst>
              <a:ext uri="{FF2B5EF4-FFF2-40B4-BE49-F238E27FC236}">
                <a16:creationId xmlns:a16="http://schemas.microsoft.com/office/drawing/2014/main" id="{03211A96-B96D-DF43-A53C-5592B9CBB51E}"/>
              </a:ext>
            </a:extLst>
          </p:cNvPr>
          <p:cNvSpPr/>
          <p:nvPr/>
        </p:nvSpPr>
        <p:spPr bwMode="auto">
          <a:xfrm>
            <a:off x="1484969"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484969"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132" name="Oval 131">
            <a:extLst>
              <a:ext uri="{FF2B5EF4-FFF2-40B4-BE49-F238E27FC236}">
                <a16:creationId xmlns:a16="http://schemas.microsoft.com/office/drawing/2014/main" id="{68391C79-5273-5443-A8F4-CD24E7D7D8B6}"/>
              </a:ext>
            </a:extLst>
          </p:cNvPr>
          <p:cNvSpPr/>
          <p:nvPr/>
        </p:nvSpPr>
        <p:spPr bwMode="auto">
          <a:xfrm>
            <a:off x="1497225" y="4054131"/>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45" name="Rectangle 144">
            <a:extLst>
              <a:ext uri="{FF2B5EF4-FFF2-40B4-BE49-F238E27FC236}">
                <a16:creationId xmlns:a16="http://schemas.microsoft.com/office/drawing/2014/main" id="{0C691AE0-A5A4-9143-B86A-7E0AE0FD6F8F}"/>
              </a:ext>
            </a:extLst>
          </p:cNvPr>
          <p:cNvSpPr/>
          <p:nvPr/>
        </p:nvSpPr>
        <p:spPr>
          <a:xfrm>
            <a:off x="7889679" y="1374778"/>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PHY-1/24</a:t>
            </a:r>
          </a:p>
        </p:txBody>
      </p:sp>
      <p:sp>
        <p:nvSpPr>
          <p:cNvPr id="146" name="Rectangle 145">
            <a:extLst>
              <a:ext uri="{FF2B5EF4-FFF2-40B4-BE49-F238E27FC236}">
                <a16:creationId xmlns:a16="http://schemas.microsoft.com/office/drawing/2014/main" id="{3F005E3F-2843-FA4D-A107-88B765B8B3D1}"/>
              </a:ext>
            </a:extLst>
          </p:cNvPr>
          <p:cNvSpPr/>
          <p:nvPr/>
        </p:nvSpPr>
        <p:spPr>
          <a:xfrm>
            <a:off x="8189053" y="216224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PHY-1.1</a:t>
            </a:r>
          </a:p>
        </p:txBody>
      </p:sp>
      <p:sp>
        <p:nvSpPr>
          <p:cNvPr id="147" name="Rectangle 146">
            <a:extLst>
              <a:ext uri="{FF2B5EF4-FFF2-40B4-BE49-F238E27FC236}">
                <a16:creationId xmlns:a16="http://schemas.microsoft.com/office/drawing/2014/main" id="{0F95276D-F953-FE44-8D8D-BC8BB27F7B65}"/>
              </a:ext>
            </a:extLst>
          </p:cNvPr>
          <p:cNvSpPr/>
          <p:nvPr/>
        </p:nvSpPr>
        <p:spPr>
          <a:xfrm>
            <a:off x="8202826" y="4194788"/>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PHY-1.2</a:t>
            </a:r>
          </a:p>
        </p:txBody>
      </p:sp>
      <p:sp>
        <p:nvSpPr>
          <p:cNvPr id="148" name="Rectangle 147">
            <a:extLst>
              <a:ext uri="{FF2B5EF4-FFF2-40B4-BE49-F238E27FC236}">
                <a16:creationId xmlns:a16="http://schemas.microsoft.com/office/drawing/2014/main" id="{045003B9-7BD7-F648-B95B-B83AFEBFB6CC}"/>
              </a:ext>
            </a:extLst>
          </p:cNvPr>
          <p:cNvSpPr/>
          <p:nvPr/>
        </p:nvSpPr>
        <p:spPr>
          <a:xfrm>
            <a:off x="6632494" y="1959918"/>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V-0.109</a:t>
            </a:r>
          </a:p>
        </p:txBody>
      </p:sp>
      <p:sp>
        <p:nvSpPr>
          <p:cNvPr id="149" name="Oval 148">
            <a:extLst>
              <a:ext uri="{FF2B5EF4-FFF2-40B4-BE49-F238E27FC236}">
                <a16:creationId xmlns:a16="http://schemas.microsoft.com/office/drawing/2014/main" id="{FA2C8C64-815B-4D4C-8D35-E9DBC87E3974}"/>
              </a:ext>
            </a:extLst>
          </p:cNvPr>
          <p:cNvSpPr/>
          <p:nvPr/>
        </p:nvSpPr>
        <p:spPr bwMode="auto">
          <a:xfrm>
            <a:off x="7266707" y="2020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0" name="Rectangle 149">
            <a:extLst>
              <a:ext uri="{FF2B5EF4-FFF2-40B4-BE49-F238E27FC236}">
                <a16:creationId xmlns:a16="http://schemas.microsoft.com/office/drawing/2014/main" id="{FD3DC1C8-1B68-8D4B-99CA-215E9482B5FB}"/>
              </a:ext>
            </a:extLst>
          </p:cNvPr>
          <p:cNvSpPr/>
          <p:nvPr/>
        </p:nvSpPr>
        <p:spPr>
          <a:xfrm>
            <a:off x="284564" y="3940910"/>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V-0.110</a:t>
            </a:r>
          </a:p>
        </p:txBody>
      </p:sp>
      <p:sp>
        <p:nvSpPr>
          <p:cNvPr id="151" name="Oval 150">
            <a:extLst>
              <a:ext uri="{FF2B5EF4-FFF2-40B4-BE49-F238E27FC236}">
                <a16:creationId xmlns:a16="http://schemas.microsoft.com/office/drawing/2014/main" id="{B6CC8045-068A-7A43-9C6D-A7B53FBC8E9B}"/>
              </a:ext>
            </a:extLst>
          </p:cNvPr>
          <p:cNvSpPr/>
          <p:nvPr/>
        </p:nvSpPr>
        <p:spPr bwMode="auto">
          <a:xfrm>
            <a:off x="924197" y="405261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2" name="Rectangle 151">
            <a:extLst>
              <a:ext uri="{FF2B5EF4-FFF2-40B4-BE49-F238E27FC236}">
                <a16:creationId xmlns:a16="http://schemas.microsoft.com/office/drawing/2014/main" id="{D84FFB0D-4664-E242-B37C-FF9AD981AAAF}"/>
              </a:ext>
            </a:extLst>
          </p:cNvPr>
          <p:cNvSpPr/>
          <p:nvPr/>
        </p:nvSpPr>
        <p:spPr>
          <a:xfrm>
            <a:off x="283609" y="1910044"/>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V-0.200</a:t>
            </a:r>
          </a:p>
        </p:txBody>
      </p:sp>
      <p:sp>
        <p:nvSpPr>
          <p:cNvPr id="153" name="Oval 152">
            <a:extLst>
              <a:ext uri="{FF2B5EF4-FFF2-40B4-BE49-F238E27FC236}">
                <a16:creationId xmlns:a16="http://schemas.microsoft.com/office/drawing/2014/main" id="{6CFAD2B0-3F51-D344-BA7E-B20E0530DDF5}"/>
              </a:ext>
            </a:extLst>
          </p:cNvPr>
          <p:cNvSpPr/>
          <p:nvPr/>
        </p:nvSpPr>
        <p:spPr bwMode="auto">
          <a:xfrm>
            <a:off x="901359" y="20085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5" name="Group 4">
            <a:extLst>
              <a:ext uri="{FF2B5EF4-FFF2-40B4-BE49-F238E27FC236}">
                <a16:creationId xmlns:a16="http://schemas.microsoft.com/office/drawing/2014/main" id="{D3A5A2F1-906D-7843-9626-6AC5D3A92BE7}"/>
              </a:ext>
            </a:extLst>
          </p:cNvPr>
          <p:cNvGrpSpPr/>
          <p:nvPr/>
        </p:nvGrpSpPr>
        <p:grpSpPr>
          <a:xfrm rot="20464957">
            <a:off x="2421526" y="2911792"/>
            <a:ext cx="2993988" cy="572531"/>
            <a:chOff x="2327379" y="2833780"/>
            <a:chExt cx="2993988" cy="572531"/>
          </a:xfrm>
        </p:grpSpPr>
        <p:grpSp>
          <p:nvGrpSpPr>
            <p:cNvPr id="112" name="Group 111">
              <a:extLst>
                <a:ext uri="{FF2B5EF4-FFF2-40B4-BE49-F238E27FC236}">
                  <a16:creationId xmlns:a16="http://schemas.microsoft.com/office/drawing/2014/main" id="{15857E33-4820-A646-ADF1-8683DBBA79F4}"/>
                </a:ext>
              </a:extLst>
            </p:cNvPr>
            <p:cNvGrpSpPr/>
            <p:nvPr/>
          </p:nvGrpSpPr>
          <p:grpSpPr>
            <a:xfrm>
              <a:off x="2395022" y="3038510"/>
              <a:ext cx="2926345" cy="367801"/>
              <a:chOff x="3733800" y="1235130"/>
              <a:chExt cx="2926345" cy="367801"/>
            </a:xfrm>
            <a:solidFill>
              <a:schemeClr val="accent6">
                <a:lumMod val="60000"/>
                <a:lumOff val="40000"/>
              </a:schemeClr>
            </a:solidFill>
          </p:grpSpPr>
          <p:sp>
            <p:nvSpPr>
              <p:cNvPr id="134" name="Rectangle 133">
                <a:extLst>
                  <a:ext uri="{FF2B5EF4-FFF2-40B4-BE49-F238E27FC236}">
                    <a16:creationId xmlns:a16="http://schemas.microsoft.com/office/drawing/2014/main" id="{A61121E4-19B9-0B4D-8D67-0E374A1B4DBD}"/>
                  </a:ext>
                </a:extLst>
              </p:cNvPr>
              <p:cNvSpPr/>
              <p:nvPr/>
            </p:nvSpPr>
            <p:spPr bwMode="auto">
              <a:xfrm>
                <a:off x="3733800" y="1240829"/>
                <a:ext cx="1987594"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135" name="Rectangle 134">
                <a:extLst>
                  <a:ext uri="{FF2B5EF4-FFF2-40B4-BE49-F238E27FC236}">
                    <a16:creationId xmlns:a16="http://schemas.microsoft.com/office/drawing/2014/main" id="{3DF6CA7E-05C1-3A47-B58D-69EBD5B9F490}"/>
                  </a:ext>
                </a:extLst>
              </p:cNvPr>
              <p:cNvSpPr/>
              <p:nvPr/>
            </p:nvSpPr>
            <p:spPr bwMode="auto">
              <a:xfrm>
                <a:off x="5721394" y="1235130"/>
                <a:ext cx="46733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PHY-0.2</a:t>
                </a:r>
                <a:endParaRPr kumimoji="0" lang="en-US" sz="1200" b="0" i="0" u="none" strike="noStrike" cap="none" normalizeH="0" baseline="0" dirty="0">
                  <a:ln>
                    <a:noFill/>
                  </a:ln>
                  <a:solidFill>
                    <a:schemeClr val="bg1"/>
                  </a:solidFill>
                  <a:effectLst/>
                  <a:latin typeface="Arial" pitchFamily="-65" charset="0"/>
                </a:endParaRPr>
              </a:p>
            </p:txBody>
          </p:sp>
          <p:sp>
            <p:nvSpPr>
              <p:cNvPr id="142" name="Rectangle 141">
                <a:extLst>
                  <a:ext uri="{FF2B5EF4-FFF2-40B4-BE49-F238E27FC236}">
                    <a16:creationId xmlns:a16="http://schemas.microsoft.com/office/drawing/2014/main" id="{28E16949-BECA-EF4F-AC6B-8D4B25779300}"/>
                  </a:ext>
                </a:extLst>
              </p:cNvPr>
              <p:cNvSpPr/>
              <p:nvPr/>
            </p:nvSpPr>
            <p:spPr bwMode="auto">
              <a:xfrm>
                <a:off x="6188189" y="1235130"/>
                <a:ext cx="47195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PHY-1.1</a:t>
                </a:r>
                <a:endParaRPr kumimoji="0" lang="en-US" sz="1200" b="0" i="0" u="none" strike="noStrike" cap="none" normalizeH="0" baseline="0" dirty="0">
                  <a:ln>
                    <a:noFill/>
                  </a:ln>
                  <a:solidFill>
                    <a:schemeClr val="bg1"/>
                  </a:solidFill>
                  <a:effectLst/>
                  <a:latin typeface="Arial" pitchFamily="-65" charset="0"/>
                </a:endParaRPr>
              </a:p>
            </p:txBody>
          </p:sp>
        </p:grpSp>
        <p:sp>
          <p:nvSpPr>
            <p:cNvPr id="137" name="TextBox 136">
              <a:extLst>
                <a:ext uri="{FF2B5EF4-FFF2-40B4-BE49-F238E27FC236}">
                  <a16:creationId xmlns:a16="http://schemas.microsoft.com/office/drawing/2014/main" id="{A284B7B2-C021-2A43-BF0A-30AC77E55395}"/>
                </a:ext>
              </a:extLst>
            </p:cNvPr>
            <p:cNvSpPr txBox="1"/>
            <p:nvPr/>
          </p:nvSpPr>
          <p:spPr>
            <a:xfrm>
              <a:off x="2327379" y="2833780"/>
              <a:ext cx="950901" cy="261610"/>
            </a:xfrm>
            <a:prstGeom prst="rect">
              <a:avLst/>
            </a:prstGeom>
            <a:noFill/>
          </p:spPr>
          <p:txBody>
            <a:bodyPr wrap="none" rtlCol="0">
              <a:spAutoFit/>
            </a:bodyPr>
            <a:lstStyle/>
            <a:p>
              <a:r>
                <a:rPr lang="en-US" sz="1050" dirty="0"/>
                <a:t>IP datagram</a:t>
              </a:r>
            </a:p>
          </p:txBody>
        </p:sp>
        <p:sp>
          <p:nvSpPr>
            <p:cNvPr id="139" name="Rectangle 138">
              <a:extLst>
                <a:ext uri="{FF2B5EF4-FFF2-40B4-BE49-F238E27FC236}">
                  <a16:creationId xmlns:a16="http://schemas.microsoft.com/office/drawing/2014/main" id="{31BF913A-19C4-A740-B422-3F2E13285933}"/>
                </a:ext>
              </a:extLst>
            </p:cNvPr>
            <p:cNvSpPr/>
            <p:nvPr/>
          </p:nvSpPr>
          <p:spPr bwMode="auto">
            <a:xfrm>
              <a:off x="2439106" y="309214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a:t>
              </a:r>
            </a:p>
          </p:txBody>
        </p:sp>
        <p:sp>
          <p:nvSpPr>
            <p:cNvPr id="140" name="Rectangle 139">
              <a:extLst>
                <a:ext uri="{FF2B5EF4-FFF2-40B4-BE49-F238E27FC236}">
                  <a16:creationId xmlns:a16="http://schemas.microsoft.com/office/drawing/2014/main" id="{D31ABB2E-9D7B-844F-99D2-027E40D3894A}"/>
                </a:ext>
              </a:extLst>
            </p:cNvPr>
            <p:cNvSpPr/>
            <p:nvPr/>
          </p:nvSpPr>
          <p:spPr bwMode="auto">
            <a:xfrm>
              <a:off x="3440211"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V-0.110</a:t>
              </a:r>
            </a:p>
          </p:txBody>
        </p:sp>
        <p:sp>
          <p:nvSpPr>
            <p:cNvPr id="141" name="Rectangle 140">
              <a:extLst>
                <a:ext uri="{FF2B5EF4-FFF2-40B4-BE49-F238E27FC236}">
                  <a16:creationId xmlns:a16="http://schemas.microsoft.com/office/drawing/2014/main" id="{C2A777D6-DC50-5F4A-82BE-B713D569221B}"/>
                </a:ext>
              </a:extLst>
            </p:cNvPr>
            <p:cNvSpPr/>
            <p:nvPr/>
          </p:nvSpPr>
          <p:spPr bwMode="auto">
            <a:xfrm>
              <a:off x="3901133"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V-0.109</a:t>
              </a:r>
            </a:p>
          </p:txBody>
        </p:sp>
      </p:grpSp>
    </p:spTree>
    <p:extLst>
      <p:ext uri="{BB962C8B-B14F-4D97-AF65-F5344CB8AC3E}">
        <p14:creationId xmlns:p14="http://schemas.microsoft.com/office/powerpoint/2010/main" val="42150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25</a:t>
            </a:fld>
            <a:endParaRPr lang="en-US" altLang="en-US"/>
          </a:p>
        </p:txBody>
      </p:sp>
      <p:sp>
        <p:nvSpPr>
          <p:cNvPr id="13" name="Cube 12">
            <a:extLst>
              <a:ext uri="{FF2B5EF4-FFF2-40B4-BE49-F238E27FC236}">
                <a16:creationId xmlns:a16="http://schemas.microsoft.com/office/drawing/2014/main" id="{3FCA57DF-4F56-4D4E-977A-D6FF72A1EF13}"/>
              </a:ext>
            </a:extLst>
          </p:cNvPr>
          <p:cNvSpPr/>
          <p:nvPr/>
        </p:nvSpPr>
        <p:spPr bwMode="auto">
          <a:xfrm>
            <a:off x="7159412" y="2369212"/>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5" name="Rectangle 54">
            <a:extLst>
              <a:ext uri="{FF2B5EF4-FFF2-40B4-BE49-F238E27FC236}">
                <a16:creationId xmlns:a16="http://schemas.microsoft.com/office/drawing/2014/main" id="{82B8D7ED-52C1-9E41-9DFA-422F43A6194D}"/>
              </a:ext>
            </a:extLst>
          </p:cNvPr>
          <p:cNvSpPr/>
          <p:nvPr/>
        </p:nvSpPr>
        <p:spPr bwMode="auto">
          <a:xfrm>
            <a:off x="7159412" y="2144550"/>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7" name="Rounded Rectangle 56">
            <a:extLst>
              <a:ext uri="{FF2B5EF4-FFF2-40B4-BE49-F238E27FC236}">
                <a16:creationId xmlns:a16="http://schemas.microsoft.com/office/drawing/2014/main" id="{565E3FAA-D7C5-6842-8F3F-CC47B8F8388B}"/>
              </a:ext>
            </a:extLst>
          </p:cNvPr>
          <p:cNvSpPr/>
          <p:nvPr/>
        </p:nvSpPr>
        <p:spPr bwMode="auto">
          <a:xfrm>
            <a:off x="7159412" y="166452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488508" y="16645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7817604" y="166452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320304" y="219633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352881" y="2441922"/>
            <a:ext cx="582211" cy="230832"/>
          </a:xfrm>
          <a:prstGeom prst="rect">
            <a:avLst/>
          </a:prstGeom>
          <a:noFill/>
        </p:spPr>
        <p:txBody>
          <a:bodyPr wrap="none" rtlCol="0">
            <a:spAutoFit/>
          </a:bodyPr>
          <a:lstStyle/>
          <a:p>
            <a:r>
              <a:rPr lang="en-US" sz="900" dirty="0" err="1"/>
              <a:t>vSwitch</a:t>
            </a:r>
            <a:endParaRPr lang="en-US" sz="900" dirty="0"/>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311812" y="196932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633197" y="196932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7817604" y="196932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767402" y="28152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767402" y="28914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767402" y="27390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nvGrpSpPr>
          <p:cNvPr id="70" name="Group 69">
            <a:extLst>
              <a:ext uri="{FF2B5EF4-FFF2-40B4-BE49-F238E27FC236}">
                <a16:creationId xmlns:a16="http://schemas.microsoft.com/office/drawing/2014/main" id="{09FA646E-61ED-D94B-98EF-2D0C026FC4D4}"/>
              </a:ext>
            </a:extLst>
          </p:cNvPr>
          <p:cNvGrpSpPr/>
          <p:nvPr/>
        </p:nvGrpSpPr>
        <p:grpSpPr>
          <a:xfrm>
            <a:off x="7180620" y="3699280"/>
            <a:ext cx="1273968" cy="1255692"/>
            <a:chOff x="7358855" y="887638"/>
            <a:chExt cx="1273968" cy="1255692"/>
          </a:xfrm>
        </p:grpSpPr>
        <p:sp>
          <p:nvSpPr>
            <p:cNvPr id="71" name="Cube 70">
              <a:extLst>
                <a:ext uri="{FF2B5EF4-FFF2-40B4-BE49-F238E27FC236}">
                  <a16:creationId xmlns:a16="http://schemas.microsoft.com/office/drawing/2014/main" id="{7D8E4E2D-62A2-8B40-A2D7-C288F3E71EA1}"/>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2" name="Rectangle 71">
              <a:extLst>
                <a:ext uri="{FF2B5EF4-FFF2-40B4-BE49-F238E27FC236}">
                  <a16:creationId xmlns:a16="http://schemas.microsoft.com/office/drawing/2014/main" id="{C684FC52-B752-0846-B8AE-19C1B5D79B07}"/>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3" name="Rounded Rectangle 72">
              <a:extLst>
                <a:ext uri="{FF2B5EF4-FFF2-40B4-BE49-F238E27FC236}">
                  <a16:creationId xmlns:a16="http://schemas.microsoft.com/office/drawing/2014/main" id="{FC520A61-7D81-8A47-8AB2-73E4B130A80C}"/>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76" name="AutoShape 7">
              <a:extLst>
                <a:ext uri="{FF2B5EF4-FFF2-40B4-BE49-F238E27FC236}">
                  <a16:creationId xmlns:a16="http://schemas.microsoft.com/office/drawing/2014/main" id="{FB4B9378-8DFB-EE49-8697-866639E10DC4}"/>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77" name="TextBox 76">
              <a:extLst>
                <a:ext uri="{FF2B5EF4-FFF2-40B4-BE49-F238E27FC236}">
                  <a16:creationId xmlns:a16="http://schemas.microsoft.com/office/drawing/2014/main" id="{57FE81FF-5E10-754D-844A-CC256022BEEB}"/>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a:endCxn id="76"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85" name="Cube 84">
            <a:extLst>
              <a:ext uri="{FF2B5EF4-FFF2-40B4-BE49-F238E27FC236}">
                <a16:creationId xmlns:a16="http://schemas.microsoft.com/office/drawing/2014/main" id="{5FA7F61A-A206-804A-95A7-5156D50DE7ED}"/>
              </a:ext>
            </a:extLst>
          </p:cNvPr>
          <p:cNvSpPr/>
          <p:nvPr/>
        </p:nvSpPr>
        <p:spPr bwMode="auto">
          <a:xfrm>
            <a:off x="805569" y="2369212"/>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86" name="Rectangle 85">
            <a:extLst>
              <a:ext uri="{FF2B5EF4-FFF2-40B4-BE49-F238E27FC236}">
                <a16:creationId xmlns:a16="http://schemas.microsoft.com/office/drawing/2014/main" id="{A089079A-3999-4A40-89BB-C78C70AB974D}"/>
              </a:ext>
            </a:extLst>
          </p:cNvPr>
          <p:cNvSpPr/>
          <p:nvPr/>
        </p:nvSpPr>
        <p:spPr bwMode="auto">
          <a:xfrm>
            <a:off x="805569" y="2144550"/>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87" name="Rounded Rectangle 86">
            <a:extLst>
              <a:ext uri="{FF2B5EF4-FFF2-40B4-BE49-F238E27FC236}">
                <a16:creationId xmlns:a16="http://schemas.microsoft.com/office/drawing/2014/main" id="{036B060D-74E5-3B49-9C0F-3E2861430785}"/>
              </a:ext>
            </a:extLst>
          </p:cNvPr>
          <p:cNvSpPr/>
          <p:nvPr/>
        </p:nvSpPr>
        <p:spPr bwMode="auto">
          <a:xfrm>
            <a:off x="805569" y="1664521"/>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1134665" y="1664521"/>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90" name="AutoShape 7">
            <a:extLst>
              <a:ext uri="{FF2B5EF4-FFF2-40B4-BE49-F238E27FC236}">
                <a16:creationId xmlns:a16="http://schemas.microsoft.com/office/drawing/2014/main" id="{93717F18-0258-514D-8F6A-58A29BA6002B}"/>
              </a:ext>
            </a:extLst>
          </p:cNvPr>
          <p:cNvSpPr>
            <a:spLocks noChangeArrowheads="1"/>
          </p:cNvSpPr>
          <p:nvPr/>
        </p:nvSpPr>
        <p:spPr bwMode="auto">
          <a:xfrm>
            <a:off x="966461" y="2196333"/>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91" name="TextBox 90">
            <a:extLst>
              <a:ext uri="{FF2B5EF4-FFF2-40B4-BE49-F238E27FC236}">
                <a16:creationId xmlns:a16="http://schemas.microsoft.com/office/drawing/2014/main" id="{A48F8699-F917-FE40-9CE9-801C4A32F1F6}"/>
              </a:ext>
            </a:extLst>
          </p:cNvPr>
          <p:cNvSpPr txBox="1"/>
          <p:nvPr/>
        </p:nvSpPr>
        <p:spPr>
          <a:xfrm>
            <a:off x="999038" y="2441922"/>
            <a:ext cx="582211" cy="230832"/>
          </a:xfrm>
          <a:prstGeom prst="rect">
            <a:avLst/>
          </a:prstGeom>
          <a:noFill/>
        </p:spPr>
        <p:txBody>
          <a:bodyPr wrap="none" rtlCol="0">
            <a:spAutoFit/>
          </a:bodyPr>
          <a:lstStyle/>
          <a:p>
            <a:r>
              <a:rPr lang="en-US" sz="900" dirty="0" err="1"/>
              <a:t>vSwitch</a:t>
            </a:r>
            <a:endParaRPr lang="en-US" sz="900" dirty="0"/>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957969" y="1969321"/>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a:endCxn id="90" idx="1"/>
          </p:cNvCxnSpPr>
          <p:nvPr/>
        </p:nvCxnSpPr>
        <p:spPr bwMode="auto">
          <a:xfrm flipH="1">
            <a:off x="1279354" y="1969321"/>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1463761" y="1969321"/>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42EED9-3633-614D-97BA-AC51EE5A4C13}"/>
              </a:ext>
            </a:extLst>
          </p:cNvPr>
          <p:cNvCxnSpPr/>
          <p:nvPr/>
        </p:nvCxnSpPr>
        <p:spPr bwMode="auto">
          <a:xfrm>
            <a:off x="1413559" y="28152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p:nvPr/>
        </p:nvCxnSpPr>
        <p:spPr bwMode="auto">
          <a:xfrm>
            <a:off x="1413559" y="28914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p:nvPr/>
        </p:nvCxnSpPr>
        <p:spPr bwMode="auto">
          <a:xfrm>
            <a:off x="1413559" y="2739033"/>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 name="Rectangle 99">
            <a:extLst>
              <a:ext uri="{FF2B5EF4-FFF2-40B4-BE49-F238E27FC236}">
                <a16:creationId xmlns:a16="http://schemas.microsoft.com/office/drawing/2014/main" id="{A170240A-3D4C-9C4C-981A-5089F049E45E}"/>
              </a:ext>
            </a:extLst>
          </p:cNvPr>
          <p:cNvSpPr/>
          <p:nvPr/>
        </p:nvSpPr>
        <p:spPr bwMode="auto">
          <a:xfrm>
            <a:off x="826777" y="4179309"/>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826777"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155873"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4" name="AutoShape 7">
            <a:extLst>
              <a:ext uri="{FF2B5EF4-FFF2-40B4-BE49-F238E27FC236}">
                <a16:creationId xmlns:a16="http://schemas.microsoft.com/office/drawing/2014/main" id="{6ADDDB67-99DD-AB43-BD15-712DE47F2E4C}"/>
              </a:ext>
            </a:extLst>
          </p:cNvPr>
          <p:cNvSpPr>
            <a:spLocks noChangeArrowheads="1"/>
          </p:cNvSpPr>
          <p:nvPr/>
        </p:nvSpPr>
        <p:spPr bwMode="auto">
          <a:xfrm>
            <a:off x="987669" y="4231092"/>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5" name="TextBox 104">
            <a:extLst>
              <a:ext uri="{FF2B5EF4-FFF2-40B4-BE49-F238E27FC236}">
                <a16:creationId xmlns:a16="http://schemas.microsoft.com/office/drawing/2014/main" id="{79066860-901C-774B-B8EE-A945552289C8}"/>
              </a:ext>
            </a:extLst>
          </p:cNvPr>
          <p:cNvSpPr txBox="1"/>
          <p:nvPr/>
        </p:nvSpPr>
        <p:spPr>
          <a:xfrm>
            <a:off x="1020246" y="4476681"/>
            <a:ext cx="582211" cy="230832"/>
          </a:xfrm>
          <a:prstGeom prst="rect">
            <a:avLst/>
          </a:prstGeom>
          <a:noFill/>
        </p:spPr>
        <p:txBody>
          <a:bodyPr wrap="none" rtlCol="0">
            <a:spAutoFit/>
          </a:bodyPr>
          <a:lstStyle/>
          <a:p>
            <a:r>
              <a:rPr lang="en-US" sz="900" dirty="0" err="1"/>
              <a:t>vSwitch</a:t>
            </a:r>
            <a:endParaRPr lang="en-US" sz="900" dirty="0"/>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979177"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a:endCxn id="104" idx="1"/>
          </p:cNvCxnSpPr>
          <p:nvPr/>
        </p:nvCxnSpPr>
        <p:spPr bwMode="auto">
          <a:xfrm flipH="1">
            <a:off x="1300562"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nvGrpSpPr>
          <p:cNvPr id="48" name="Group 47">
            <a:extLst>
              <a:ext uri="{FF2B5EF4-FFF2-40B4-BE49-F238E27FC236}">
                <a16:creationId xmlns:a16="http://schemas.microsoft.com/office/drawing/2014/main" id="{7909E2A3-D869-7548-8227-D0C039A23F66}"/>
              </a:ext>
            </a:extLst>
          </p:cNvPr>
          <p:cNvGrpSpPr/>
          <p:nvPr/>
        </p:nvGrpSpPr>
        <p:grpSpPr>
          <a:xfrm>
            <a:off x="2284317" y="1017273"/>
            <a:ext cx="3167077" cy="396524"/>
            <a:chOff x="1979517" y="987929"/>
            <a:chExt cx="3167077" cy="396524"/>
          </a:xfrm>
        </p:grpSpPr>
        <p:cxnSp>
          <p:nvCxnSpPr>
            <p:cNvPr id="24" name="Straight Connector 23">
              <a:extLst>
                <a:ext uri="{FF2B5EF4-FFF2-40B4-BE49-F238E27FC236}">
                  <a16:creationId xmlns:a16="http://schemas.microsoft.com/office/drawing/2014/main" id="{30F9463B-E7C8-D040-8D90-726B6FD4453E}"/>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DD7736A1-FCF5-B247-9D63-E567CB1A3819}"/>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003CCD5-6AF9-1242-98EE-92CB1453C0C5}"/>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grpSp>
        <p:nvGrpSpPr>
          <p:cNvPr id="120" name="Group 119">
            <a:extLst>
              <a:ext uri="{FF2B5EF4-FFF2-40B4-BE49-F238E27FC236}">
                <a16:creationId xmlns:a16="http://schemas.microsoft.com/office/drawing/2014/main" id="{BEDAA153-DE53-C24D-8B93-539345176D8B}"/>
              </a:ext>
            </a:extLst>
          </p:cNvPr>
          <p:cNvGrpSpPr/>
          <p:nvPr/>
        </p:nvGrpSpPr>
        <p:grpSpPr>
          <a:xfrm flipH="1">
            <a:off x="3710426" y="1025115"/>
            <a:ext cx="3167077" cy="396524"/>
            <a:chOff x="1979517" y="987929"/>
            <a:chExt cx="3167077" cy="396524"/>
          </a:xfrm>
        </p:grpSpPr>
        <p:cxnSp>
          <p:nvCxnSpPr>
            <p:cNvPr id="121" name="Straight Connector 120">
              <a:extLst>
                <a:ext uri="{FF2B5EF4-FFF2-40B4-BE49-F238E27FC236}">
                  <a16:creationId xmlns:a16="http://schemas.microsoft.com/office/drawing/2014/main" id="{7AD19DDD-02A5-7C45-A23D-BC9FFAFBE348}"/>
                </a:ext>
              </a:extLst>
            </p:cNvPr>
            <p:cNvCxnSpPr>
              <a:cxnSpLocks/>
            </p:cNvCxnSpPr>
            <p:nvPr/>
          </p:nvCxnSpPr>
          <p:spPr bwMode="auto">
            <a:xfrm flipV="1">
              <a:off x="1979517" y="987929"/>
              <a:ext cx="1326503" cy="35942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6517F7BF-0ED6-6C46-B235-EA2D69D90035}"/>
                </a:ext>
              </a:extLst>
            </p:cNvPr>
            <p:cNvCxnSpPr>
              <a:cxnSpLocks/>
            </p:cNvCxnSpPr>
            <p:nvPr/>
          </p:nvCxnSpPr>
          <p:spPr bwMode="auto">
            <a:xfrm flipV="1">
              <a:off x="2012168" y="1030299"/>
              <a:ext cx="2176336" cy="317052"/>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EF3B8545-3930-7F4D-B7D5-CB3049D5DE90}"/>
                </a:ext>
              </a:extLst>
            </p:cNvPr>
            <p:cNvCxnSpPr>
              <a:cxnSpLocks/>
            </p:cNvCxnSpPr>
            <p:nvPr/>
          </p:nvCxnSpPr>
          <p:spPr bwMode="auto">
            <a:xfrm flipV="1">
              <a:off x="2012168" y="1036898"/>
              <a:ext cx="3134426" cy="347555"/>
            </a:xfrm>
            <a:prstGeom prst="line">
              <a:avLst/>
            </a:prstGeom>
            <a:solidFill>
              <a:srgbClr val="808080"/>
            </a:solidFill>
            <a:ln w="9525" cap="flat" cmpd="sng" algn="ctr">
              <a:solidFill>
                <a:schemeClr val="bg1">
                  <a:lumMod val="65000"/>
                </a:schemeClr>
              </a:solidFill>
              <a:prstDash val="solid"/>
              <a:round/>
              <a:headEnd type="none" w="med" len="med"/>
              <a:tailEnd type="none" w="med" len="med"/>
            </a:ln>
            <a:effectLst/>
          </p:spPr>
        </p:cxnSp>
      </p:grpSp>
      <p:pic>
        <p:nvPicPr>
          <p:cNvPr id="113" name="Picture 112">
            <a:extLst>
              <a:ext uri="{FF2B5EF4-FFF2-40B4-BE49-F238E27FC236}">
                <a16:creationId xmlns:a16="http://schemas.microsoft.com/office/drawing/2014/main" id="{0BABA594-09D8-6942-B3A5-563E5ED9FD5A}"/>
              </a:ext>
            </a:extLst>
          </p:cNvPr>
          <p:cNvPicPr>
            <a:picLocks noChangeAspect="1"/>
          </p:cNvPicPr>
          <p:nvPr/>
        </p:nvPicPr>
        <p:blipFill>
          <a:blip r:embed="rId2"/>
          <a:stretch>
            <a:fillRect/>
          </a:stretch>
        </p:blipFill>
        <p:spPr>
          <a:xfrm>
            <a:off x="1981200" y="1271933"/>
            <a:ext cx="606234" cy="359433"/>
          </a:xfrm>
          <a:prstGeom prst="rect">
            <a:avLst/>
          </a:prstGeom>
        </p:spPr>
      </p:pic>
      <p:pic>
        <p:nvPicPr>
          <p:cNvPr id="114" name="Picture 113">
            <a:extLst>
              <a:ext uri="{FF2B5EF4-FFF2-40B4-BE49-F238E27FC236}">
                <a16:creationId xmlns:a16="http://schemas.microsoft.com/office/drawing/2014/main" id="{5D975831-3566-1D49-B644-F3A77CE5F2B1}"/>
              </a:ext>
            </a:extLst>
          </p:cNvPr>
          <p:cNvPicPr>
            <a:picLocks noChangeAspect="1"/>
          </p:cNvPicPr>
          <p:nvPr/>
        </p:nvPicPr>
        <p:blipFill>
          <a:blip r:embed="rId2"/>
          <a:stretch>
            <a:fillRect/>
          </a:stretch>
        </p:blipFill>
        <p:spPr>
          <a:xfrm>
            <a:off x="3200400" y="711612"/>
            <a:ext cx="882484" cy="523220"/>
          </a:xfrm>
          <a:prstGeom prst="rect">
            <a:avLst/>
          </a:prstGeom>
        </p:spPr>
      </p:pic>
      <p:pic>
        <p:nvPicPr>
          <p:cNvPr id="115" name="Picture 114">
            <a:extLst>
              <a:ext uri="{FF2B5EF4-FFF2-40B4-BE49-F238E27FC236}">
                <a16:creationId xmlns:a16="http://schemas.microsoft.com/office/drawing/2014/main" id="{21C09138-FC1A-564C-9225-D3C7474C75F9}"/>
              </a:ext>
            </a:extLst>
          </p:cNvPr>
          <p:cNvPicPr>
            <a:picLocks noChangeAspect="1"/>
          </p:cNvPicPr>
          <p:nvPr/>
        </p:nvPicPr>
        <p:blipFill>
          <a:blip r:embed="rId2"/>
          <a:stretch>
            <a:fillRect/>
          </a:stretch>
        </p:blipFill>
        <p:spPr>
          <a:xfrm>
            <a:off x="4105276" y="711612"/>
            <a:ext cx="882484" cy="523220"/>
          </a:xfrm>
          <a:prstGeom prst="rect">
            <a:avLst/>
          </a:prstGeom>
        </p:spPr>
      </p:pic>
      <p:pic>
        <p:nvPicPr>
          <p:cNvPr id="116" name="Picture 115">
            <a:extLst>
              <a:ext uri="{FF2B5EF4-FFF2-40B4-BE49-F238E27FC236}">
                <a16:creationId xmlns:a16="http://schemas.microsoft.com/office/drawing/2014/main" id="{ACEE62AC-A84F-A345-A696-D59D1F76183B}"/>
              </a:ext>
            </a:extLst>
          </p:cNvPr>
          <p:cNvPicPr>
            <a:picLocks noChangeAspect="1"/>
          </p:cNvPicPr>
          <p:nvPr/>
        </p:nvPicPr>
        <p:blipFill>
          <a:blip r:embed="rId2"/>
          <a:stretch>
            <a:fillRect/>
          </a:stretch>
        </p:blipFill>
        <p:spPr>
          <a:xfrm>
            <a:off x="5010152" y="711612"/>
            <a:ext cx="882484" cy="523220"/>
          </a:xfrm>
          <a:prstGeom prst="rect">
            <a:avLst/>
          </a:prstGeom>
        </p:spPr>
      </p:pic>
      <p:pic>
        <p:nvPicPr>
          <p:cNvPr id="117" name="Picture 116">
            <a:extLst>
              <a:ext uri="{FF2B5EF4-FFF2-40B4-BE49-F238E27FC236}">
                <a16:creationId xmlns:a16="http://schemas.microsoft.com/office/drawing/2014/main" id="{15819782-5E52-8748-A9B3-3FCC3BE93215}"/>
              </a:ext>
            </a:extLst>
          </p:cNvPr>
          <p:cNvPicPr>
            <a:picLocks noChangeAspect="1"/>
          </p:cNvPicPr>
          <p:nvPr/>
        </p:nvPicPr>
        <p:blipFill>
          <a:blip r:embed="rId2"/>
          <a:stretch>
            <a:fillRect/>
          </a:stretch>
        </p:blipFill>
        <p:spPr>
          <a:xfrm>
            <a:off x="6574386" y="1293825"/>
            <a:ext cx="606234" cy="359433"/>
          </a:xfrm>
          <a:prstGeom prst="rect">
            <a:avLst/>
          </a:prstGeom>
        </p:spPr>
      </p:pic>
      <p:sp>
        <p:nvSpPr>
          <p:cNvPr id="49" name="Rectangle 48">
            <a:extLst>
              <a:ext uri="{FF2B5EF4-FFF2-40B4-BE49-F238E27FC236}">
                <a16:creationId xmlns:a16="http://schemas.microsoft.com/office/drawing/2014/main" id="{B71FBB2E-C983-C948-82D8-73E0580B95D1}"/>
              </a:ext>
            </a:extLst>
          </p:cNvPr>
          <p:cNvSpPr/>
          <p:nvPr/>
        </p:nvSpPr>
        <p:spPr>
          <a:xfrm>
            <a:off x="-6350" y="1337090"/>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PHY-0/24</a:t>
            </a:r>
          </a:p>
        </p:txBody>
      </p:sp>
      <p:sp>
        <p:nvSpPr>
          <p:cNvPr id="124" name="Rectangle 123">
            <a:extLst>
              <a:ext uri="{FF2B5EF4-FFF2-40B4-BE49-F238E27FC236}">
                <a16:creationId xmlns:a16="http://schemas.microsoft.com/office/drawing/2014/main" id="{AF3CE58B-8D4F-494D-9D54-ABA733E81694}"/>
              </a:ext>
            </a:extLst>
          </p:cNvPr>
          <p:cNvSpPr/>
          <p:nvPr/>
        </p:nvSpPr>
        <p:spPr>
          <a:xfrm>
            <a:off x="152400" y="423840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PHY-0.2</a:t>
            </a:r>
          </a:p>
        </p:txBody>
      </p:sp>
      <p:sp>
        <p:nvSpPr>
          <p:cNvPr id="125" name="Rectangle 124">
            <a:extLst>
              <a:ext uri="{FF2B5EF4-FFF2-40B4-BE49-F238E27FC236}">
                <a16:creationId xmlns:a16="http://schemas.microsoft.com/office/drawing/2014/main" id="{E63648A7-932B-3147-BF75-2F645857E9F4}"/>
              </a:ext>
            </a:extLst>
          </p:cNvPr>
          <p:cNvSpPr/>
          <p:nvPr/>
        </p:nvSpPr>
        <p:spPr>
          <a:xfrm>
            <a:off x="129077" y="2210951"/>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PHY-0.1</a:t>
            </a:r>
          </a:p>
        </p:txBody>
      </p:sp>
      <p:sp>
        <p:nvSpPr>
          <p:cNvPr id="126" name="Rectangle 125">
            <a:extLst>
              <a:ext uri="{FF2B5EF4-FFF2-40B4-BE49-F238E27FC236}">
                <a16:creationId xmlns:a16="http://schemas.microsoft.com/office/drawing/2014/main" id="{69E921CD-EBDF-E245-A141-6AEF56D62403}"/>
              </a:ext>
            </a:extLst>
          </p:cNvPr>
          <p:cNvSpPr/>
          <p:nvPr/>
        </p:nvSpPr>
        <p:spPr>
          <a:xfrm>
            <a:off x="1617257" y="1935350"/>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490972" y="201500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171.74.74.157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165" name="Group 164">
            <a:extLst>
              <a:ext uri="{FF2B5EF4-FFF2-40B4-BE49-F238E27FC236}">
                <a16:creationId xmlns:a16="http://schemas.microsoft.com/office/drawing/2014/main" id="{270827B6-7EB0-7240-9366-43D40100CF30}"/>
              </a:ext>
            </a:extLst>
          </p:cNvPr>
          <p:cNvGrpSpPr/>
          <p:nvPr/>
        </p:nvGrpSpPr>
        <p:grpSpPr>
          <a:xfrm>
            <a:off x="1592246" y="2348733"/>
            <a:ext cx="5773562" cy="2034759"/>
            <a:chOff x="1592246" y="2348733"/>
            <a:chExt cx="5773562" cy="2034759"/>
          </a:xfrm>
        </p:grpSpPr>
        <p:cxnSp>
          <p:nvCxnSpPr>
            <p:cNvPr id="54" name="Straight Connector 53">
              <a:extLst>
                <a:ext uri="{FF2B5EF4-FFF2-40B4-BE49-F238E27FC236}">
                  <a16:creationId xmlns:a16="http://schemas.microsoft.com/office/drawing/2014/main" id="{38AFE3E9-CF43-2146-9109-9BE26AB1470A}"/>
                </a:ext>
              </a:extLst>
            </p:cNvPr>
            <p:cNvCxnSpPr>
              <a:stCxn id="90" idx="4"/>
              <a:endCxn id="60" idx="2"/>
            </p:cNvCxnSpPr>
            <p:nvPr/>
          </p:nvCxnSpPr>
          <p:spPr bwMode="auto">
            <a:xfrm>
              <a:off x="1592246" y="2348733"/>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FE0A57D2-9481-F649-8D4C-EE5AD3E64146}"/>
                </a:ext>
              </a:extLst>
            </p:cNvPr>
            <p:cNvCxnSpPr>
              <a:cxnSpLocks/>
              <a:stCxn id="90" idx="4"/>
              <a:endCxn id="76" idx="2"/>
            </p:cNvCxnSpPr>
            <p:nvPr/>
          </p:nvCxnSpPr>
          <p:spPr bwMode="auto">
            <a:xfrm>
              <a:off x="1592246" y="2348733"/>
              <a:ext cx="5749266"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C395CA12-12EF-C540-A899-AF878137EE05}"/>
                </a:ext>
              </a:extLst>
            </p:cNvPr>
            <p:cNvCxnSpPr>
              <a:cxnSpLocks/>
              <a:stCxn id="104" idx="4"/>
            </p:cNvCxnSpPr>
            <p:nvPr/>
          </p:nvCxnSpPr>
          <p:spPr bwMode="auto">
            <a:xfrm>
              <a:off x="1613454" y="4383492"/>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4" name="Freeform 143">
              <a:extLst>
                <a:ext uri="{FF2B5EF4-FFF2-40B4-BE49-F238E27FC236}">
                  <a16:creationId xmlns:a16="http://schemas.microsoft.com/office/drawing/2014/main" id="{4175DB8D-001F-5341-B0B7-A2447444CD64}"/>
                </a:ext>
              </a:extLst>
            </p:cNvPr>
            <p:cNvSpPr/>
            <p:nvPr/>
          </p:nvSpPr>
          <p:spPr bwMode="auto">
            <a:xfrm flipH="1">
              <a:off x="6800069" y="2363421"/>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138" name="Straight Connector 137">
              <a:extLst>
                <a:ext uri="{FF2B5EF4-FFF2-40B4-BE49-F238E27FC236}">
                  <a16:creationId xmlns:a16="http://schemas.microsoft.com/office/drawing/2014/main" id="{B3EB77B7-F3AA-934A-9B0B-96F685088B96}"/>
                </a:ext>
              </a:extLst>
            </p:cNvPr>
            <p:cNvCxnSpPr>
              <a:cxnSpLocks/>
              <a:stCxn id="104" idx="4"/>
              <a:endCxn id="60" idx="2"/>
            </p:cNvCxnSpPr>
            <p:nvPr/>
          </p:nvCxnSpPr>
          <p:spPr bwMode="auto">
            <a:xfrm flipV="1">
              <a:off x="1613454" y="2348733"/>
              <a:ext cx="5706850"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3" name="Freeform 142">
              <a:extLst>
                <a:ext uri="{FF2B5EF4-FFF2-40B4-BE49-F238E27FC236}">
                  <a16:creationId xmlns:a16="http://schemas.microsoft.com/office/drawing/2014/main" id="{DF305BE1-3C6F-F84C-A056-C6BD34EBD54C}"/>
                </a:ext>
              </a:extLst>
            </p:cNvPr>
            <p:cNvSpPr/>
            <p:nvPr/>
          </p:nvSpPr>
          <p:spPr bwMode="auto">
            <a:xfrm>
              <a:off x="1593850" y="2355849"/>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sp>
        <p:nvSpPr>
          <p:cNvPr id="131" name="Rectangle 130">
            <a:extLst>
              <a:ext uri="{FF2B5EF4-FFF2-40B4-BE49-F238E27FC236}">
                <a16:creationId xmlns:a16="http://schemas.microsoft.com/office/drawing/2014/main" id="{1C89272E-F450-5D40-8A72-352BC1409C31}"/>
              </a:ext>
            </a:extLst>
          </p:cNvPr>
          <p:cNvSpPr/>
          <p:nvPr/>
        </p:nvSpPr>
        <p:spPr>
          <a:xfrm>
            <a:off x="1602949" y="3943350"/>
            <a:ext cx="1080745" cy="230832"/>
          </a:xfrm>
          <a:prstGeom prst="rect">
            <a:avLst/>
          </a:prstGeom>
          <a:solidFill>
            <a:schemeClr val="bg1"/>
          </a:solidFill>
        </p:spPr>
        <p:txBody>
          <a:bodyPr wrap="none">
            <a:spAutoFit/>
          </a:bodyPr>
          <a:lstStyle/>
          <a:p>
            <a:r>
              <a:rPr lang="en-US" sz="900" dirty="0">
                <a:solidFill>
                  <a:srgbClr val="FF0000"/>
                </a:solidFill>
                <a:latin typeface="Menlo" panose="020B0609030804020204" pitchFamily="49" charset="0"/>
              </a:rPr>
              <a:t>171.64.74.156</a:t>
            </a:r>
          </a:p>
        </p:txBody>
      </p:sp>
      <p:sp>
        <p:nvSpPr>
          <p:cNvPr id="103" name="Rounded Rectangle 102">
            <a:extLst>
              <a:ext uri="{FF2B5EF4-FFF2-40B4-BE49-F238E27FC236}">
                <a16:creationId xmlns:a16="http://schemas.microsoft.com/office/drawing/2014/main" id="{03211A96-B96D-DF43-A53C-5592B9CBB51E}"/>
              </a:ext>
            </a:extLst>
          </p:cNvPr>
          <p:cNvSpPr/>
          <p:nvPr/>
        </p:nvSpPr>
        <p:spPr bwMode="auto">
          <a:xfrm>
            <a:off x="1484969"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484969"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132" name="Oval 131">
            <a:extLst>
              <a:ext uri="{FF2B5EF4-FFF2-40B4-BE49-F238E27FC236}">
                <a16:creationId xmlns:a16="http://schemas.microsoft.com/office/drawing/2014/main" id="{68391C79-5273-5443-A8F4-CD24E7D7D8B6}"/>
              </a:ext>
            </a:extLst>
          </p:cNvPr>
          <p:cNvSpPr/>
          <p:nvPr/>
        </p:nvSpPr>
        <p:spPr bwMode="auto">
          <a:xfrm>
            <a:off x="1497225" y="4054131"/>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45" name="Rectangle 144">
            <a:extLst>
              <a:ext uri="{FF2B5EF4-FFF2-40B4-BE49-F238E27FC236}">
                <a16:creationId xmlns:a16="http://schemas.microsoft.com/office/drawing/2014/main" id="{0C691AE0-A5A4-9143-B86A-7E0AE0FD6F8F}"/>
              </a:ext>
            </a:extLst>
          </p:cNvPr>
          <p:cNvSpPr/>
          <p:nvPr/>
        </p:nvSpPr>
        <p:spPr>
          <a:xfrm>
            <a:off x="7889679" y="1374778"/>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PHY-1/24</a:t>
            </a:r>
          </a:p>
        </p:txBody>
      </p:sp>
      <p:sp>
        <p:nvSpPr>
          <p:cNvPr id="146" name="Rectangle 145">
            <a:extLst>
              <a:ext uri="{FF2B5EF4-FFF2-40B4-BE49-F238E27FC236}">
                <a16:creationId xmlns:a16="http://schemas.microsoft.com/office/drawing/2014/main" id="{3F005E3F-2843-FA4D-A107-88B765B8B3D1}"/>
              </a:ext>
            </a:extLst>
          </p:cNvPr>
          <p:cNvSpPr/>
          <p:nvPr/>
        </p:nvSpPr>
        <p:spPr>
          <a:xfrm>
            <a:off x="8189053" y="216224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PHY-1.1</a:t>
            </a:r>
          </a:p>
        </p:txBody>
      </p:sp>
      <p:sp>
        <p:nvSpPr>
          <p:cNvPr id="147" name="Rectangle 146">
            <a:extLst>
              <a:ext uri="{FF2B5EF4-FFF2-40B4-BE49-F238E27FC236}">
                <a16:creationId xmlns:a16="http://schemas.microsoft.com/office/drawing/2014/main" id="{0F95276D-F953-FE44-8D8D-BC8BB27F7B65}"/>
              </a:ext>
            </a:extLst>
          </p:cNvPr>
          <p:cNvSpPr/>
          <p:nvPr/>
        </p:nvSpPr>
        <p:spPr>
          <a:xfrm>
            <a:off x="8202826" y="4194788"/>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PHY-1.2</a:t>
            </a:r>
          </a:p>
        </p:txBody>
      </p:sp>
      <p:grpSp>
        <p:nvGrpSpPr>
          <p:cNvPr id="15" name="Group 14">
            <a:extLst>
              <a:ext uri="{FF2B5EF4-FFF2-40B4-BE49-F238E27FC236}">
                <a16:creationId xmlns:a16="http://schemas.microsoft.com/office/drawing/2014/main" id="{3D4AE192-5E81-4E4A-B3AA-7E6C5D0244AC}"/>
              </a:ext>
            </a:extLst>
          </p:cNvPr>
          <p:cNvGrpSpPr/>
          <p:nvPr/>
        </p:nvGrpSpPr>
        <p:grpSpPr>
          <a:xfrm>
            <a:off x="1441018" y="21656"/>
            <a:ext cx="7661928" cy="1971548"/>
            <a:chOff x="1441018" y="21656"/>
            <a:chExt cx="7661928" cy="1971548"/>
          </a:xfrm>
        </p:grpSpPr>
        <p:sp>
          <p:nvSpPr>
            <p:cNvPr id="154" name="Rounded Rectangle 153">
              <a:extLst>
                <a:ext uri="{FF2B5EF4-FFF2-40B4-BE49-F238E27FC236}">
                  <a16:creationId xmlns:a16="http://schemas.microsoft.com/office/drawing/2014/main" id="{8ACAB199-B5D6-AA4D-852D-948D99CC4E5D}"/>
                </a:ext>
              </a:extLst>
            </p:cNvPr>
            <p:cNvSpPr/>
            <p:nvPr/>
          </p:nvSpPr>
          <p:spPr bwMode="auto">
            <a:xfrm>
              <a:off x="7452143" y="21656"/>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Rounded Rectangle 2">
              <a:extLst>
                <a:ext uri="{FF2B5EF4-FFF2-40B4-BE49-F238E27FC236}">
                  <a16:creationId xmlns:a16="http://schemas.microsoft.com/office/drawing/2014/main" id="{2F7D9761-7675-184F-A4F5-1A6A248B1040}"/>
                </a:ext>
              </a:extLst>
            </p:cNvPr>
            <p:cNvSpPr/>
            <p:nvPr/>
          </p:nvSpPr>
          <p:spPr bwMode="auto">
            <a:xfrm>
              <a:off x="1441018" y="1646641"/>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5" name="Rounded Rectangle 154">
              <a:extLst>
                <a:ext uri="{FF2B5EF4-FFF2-40B4-BE49-F238E27FC236}">
                  <a16:creationId xmlns:a16="http://schemas.microsoft.com/office/drawing/2014/main" id="{AE264535-589C-0043-A827-B3039AE13248}"/>
                </a:ext>
              </a:extLst>
            </p:cNvPr>
            <p:cNvSpPr/>
            <p:nvPr/>
          </p:nvSpPr>
          <p:spPr bwMode="auto">
            <a:xfrm>
              <a:off x="7493785" y="47669"/>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pic>
          <p:nvPicPr>
            <p:cNvPr id="7" name="Picture 6">
              <a:extLst>
                <a:ext uri="{FF2B5EF4-FFF2-40B4-BE49-F238E27FC236}">
                  <a16:creationId xmlns:a16="http://schemas.microsoft.com/office/drawing/2014/main" id="{C91602CF-7D61-8142-A6DF-5D16F93883C6}"/>
                </a:ext>
              </a:extLst>
            </p:cNvPr>
            <p:cNvPicPr>
              <a:picLocks noChangeAspect="1"/>
            </p:cNvPicPr>
            <p:nvPr/>
          </p:nvPicPr>
          <p:blipFill>
            <a:blip r:embed="rId3"/>
            <a:stretch>
              <a:fillRect/>
            </a:stretch>
          </p:blipFill>
          <p:spPr>
            <a:xfrm>
              <a:off x="7915012" y="31146"/>
              <a:ext cx="1187934" cy="791758"/>
            </a:xfrm>
            <a:prstGeom prst="rect">
              <a:avLst/>
            </a:prstGeom>
          </p:spPr>
        </p:pic>
        <p:sp>
          <p:nvSpPr>
            <p:cNvPr id="156" name="Rectangle 155">
              <a:extLst>
                <a:ext uri="{FF2B5EF4-FFF2-40B4-BE49-F238E27FC236}">
                  <a16:creationId xmlns:a16="http://schemas.microsoft.com/office/drawing/2014/main" id="{9D7D1672-8A71-134B-B341-AC94F5ADADEA}"/>
                </a:ext>
              </a:extLst>
            </p:cNvPr>
            <p:cNvSpPr/>
            <p:nvPr/>
          </p:nvSpPr>
          <p:spPr>
            <a:xfrm>
              <a:off x="6446485" y="315800"/>
              <a:ext cx="1080745" cy="230832"/>
            </a:xfrm>
            <a:prstGeom prst="rect">
              <a:avLst/>
            </a:prstGeom>
          </p:spPr>
          <p:txBody>
            <a:bodyPr wrap="none">
              <a:spAutoFit/>
            </a:bodyPr>
            <a:lstStyle/>
            <a:p>
              <a:r>
                <a:rPr lang="en-US" sz="900" dirty="0">
                  <a:solidFill>
                    <a:srgbClr val="FF0000"/>
                  </a:solidFill>
                  <a:latin typeface="Menlo" panose="020B0609030804020204" pitchFamily="49" charset="0"/>
                </a:rPr>
                <a:t>171.64.74.160</a:t>
              </a:r>
            </a:p>
          </p:txBody>
        </p:sp>
        <p:sp>
          <p:nvSpPr>
            <p:cNvPr id="157" name="Oval 156">
              <a:extLst>
                <a:ext uri="{FF2B5EF4-FFF2-40B4-BE49-F238E27FC236}">
                  <a16:creationId xmlns:a16="http://schemas.microsoft.com/office/drawing/2014/main" id="{52AF76F0-F639-F947-A2B8-B3C702E46DE7}"/>
                </a:ext>
              </a:extLst>
            </p:cNvPr>
            <p:cNvSpPr/>
            <p:nvPr/>
          </p:nvSpPr>
          <p:spPr bwMode="auto">
            <a:xfrm>
              <a:off x="7562370" y="391233"/>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158" name="Picture 157">
              <a:extLst>
                <a:ext uri="{FF2B5EF4-FFF2-40B4-BE49-F238E27FC236}">
                  <a16:creationId xmlns:a16="http://schemas.microsoft.com/office/drawing/2014/main" id="{0D4FE37E-0164-604A-B3B6-BF65AE8E04AC}"/>
                </a:ext>
              </a:extLst>
            </p:cNvPr>
            <p:cNvPicPr>
              <a:picLocks noChangeAspect="1"/>
            </p:cNvPicPr>
            <p:nvPr/>
          </p:nvPicPr>
          <p:blipFill>
            <a:blip r:embed="rId2"/>
            <a:stretch>
              <a:fillRect/>
            </a:stretch>
          </p:blipFill>
          <p:spPr>
            <a:xfrm>
              <a:off x="7328858" y="497588"/>
              <a:ext cx="606234" cy="359433"/>
            </a:xfrm>
            <a:prstGeom prst="rect">
              <a:avLst/>
            </a:prstGeom>
          </p:spPr>
        </p:pic>
        <p:cxnSp>
          <p:nvCxnSpPr>
            <p:cNvPr id="159" name="Straight Connector 158">
              <a:extLst>
                <a:ext uri="{FF2B5EF4-FFF2-40B4-BE49-F238E27FC236}">
                  <a16:creationId xmlns:a16="http://schemas.microsoft.com/office/drawing/2014/main" id="{8B9AA41B-F3E9-1F47-8EAB-905730C045A7}"/>
                </a:ext>
              </a:extLst>
            </p:cNvPr>
            <p:cNvCxnSpPr>
              <a:cxnSpLocks/>
              <a:endCxn id="158" idx="0"/>
            </p:cNvCxnSpPr>
            <p:nvPr/>
          </p:nvCxnSpPr>
          <p:spPr bwMode="auto">
            <a:xfrm flipH="1">
              <a:off x="7631975" y="354712"/>
              <a:ext cx="22430" cy="142876"/>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D7560E9-D50E-EB4B-BDCB-249E2AB9906A}"/>
                </a:ext>
              </a:extLst>
            </p:cNvPr>
            <p:cNvCxnSpPr>
              <a:stCxn id="117" idx="0"/>
            </p:cNvCxnSpPr>
            <p:nvPr/>
          </p:nvCxnSpPr>
          <p:spPr bwMode="auto">
            <a:xfrm flipV="1">
              <a:off x="6877503" y="772805"/>
              <a:ext cx="649727" cy="521020"/>
            </a:xfrm>
            <a:prstGeom prst="line">
              <a:avLst/>
            </a:prstGeom>
            <a:solidFill>
              <a:srgbClr val="808080"/>
            </a:solidFill>
            <a:ln w="9525" cap="flat" cmpd="sng" algn="ctr">
              <a:solidFill>
                <a:schemeClr val="tx1"/>
              </a:solidFill>
              <a:prstDash val="solid"/>
              <a:round/>
              <a:headEnd type="none" w="med" len="med"/>
              <a:tailEnd type="none" w="med" len="med"/>
            </a:ln>
            <a:effectLst/>
          </p:spPr>
        </p:cxnSp>
      </p:grpSp>
      <p:sp>
        <p:nvSpPr>
          <p:cNvPr id="11" name="Freeform 10">
            <a:extLst>
              <a:ext uri="{FF2B5EF4-FFF2-40B4-BE49-F238E27FC236}">
                <a16:creationId xmlns:a16="http://schemas.microsoft.com/office/drawing/2014/main" id="{D6915DAA-2ED6-9A48-912D-C9693E49C25F}"/>
              </a:ext>
            </a:extLst>
          </p:cNvPr>
          <p:cNvSpPr/>
          <p:nvPr/>
        </p:nvSpPr>
        <p:spPr bwMode="auto">
          <a:xfrm>
            <a:off x="1581509" y="1510119"/>
            <a:ext cx="5094714" cy="830515"/>
          </a:xfrm>
          <a:custGeom>
            <a:avLst/>
            <a:gdLst>
              <a:gd name="connsiteX0" fmla="*/ 0 w 5848710"/>
              <a:gd name="connsiteY0" fmla="*/ 1604513 h 1604513"/>
              <a:gd name="connsiteX1" fmla="*/ 4117676 w 5848710"/>
              <a:gd name="connsiteY1" fmla="*/ 793630 h 1604513"/>
              <a:gd name="connsiteX2" fmla="*/ 5848710 w 5848710"/>
              <a:gd name="connsiteY2" fmla="*/ 0 h 1604513"/>
            </a:gdLst>
            <a:ahLst/>
            <a:cxnLst>
              <a:cxn ang="0">
                <a:pos x="connsiteX0" y="connsiteY0"/>
              </a:cxn>
              <a:cxn ang="0">
                <a:pos x="connsiteX1" y="connsiteY1"/>
              </a:cxn>
              <a:cxn ang="0">
                <a:pos x="connsiteX2" y="connsiteY2"/>
              </a:cxn>
            </a:cxnLst>
            <a:rect l="l" t="t" r="r" b="b"/>
            <a:pathLst>
              <a:path w="5848710" h="1604513">
                <a:moveTo>
                  <a:pt x="0" y="1604513"/>
                </a:moveTo>
                <a:cubicBezTo>
                  <a:pt x="1571445" y="1332781"/>
                  <a:pt x="3142891" y="1061049"/>
                  <a:pt x="4117676" y="793630"/>
                </a:cubicBezTo>
                <a:cubicBezTo>
                  <a:pt x="5092461" y="526211"/>
                  <a:pt x="5470585" y="263105"/>
                  <a:pt x="5848710" y="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14" name="Group 13">
            <a:extLst>
              <a:ext uri="{FF2B5EF4-FFF2-40B4-BE49-F238E27FC236}">
                <a16:creationId xmlns:a16="http://schemas.microsoft.com/office/drawing/2014/main" id="{72CC500D-ACF7-B749-B598-60781758CCDD}"/>
              </a:ext>
            </a:extLst>
          </p:cNvPr>
          <p:cNvGrpSpPr/>
          <p:nvPr/>
        </p:nvGrpSpPr>
        <p:grpSpPr>
          <a:xfrm>
            <a:off x="2937720" y="1122226"/>
            <a:ext cx="5467760" cy="829105"/>
            <a:chOff x="2937720" y="1122226"/>
            <a:chExt cx="5467760" cy="829105"/>
          </a:xfrm>
        </p:grpSpPr>
        <p:grpSp>
          <p:nvGrpSpPr>
            <p:cNvPr id="5" name="Group 4">
              <a:extLst>
                <a:ext uri="{FF2B5EF4-FFF2-40B4-BE49-F238E27FC236}">
                  <a16:creationId xmlns:a16="http://schemas.microsoft.com/office/drawing/2014/main" id="{D3A5A2F1-906D-7843-9626-6AC5D3A92BE7}"/>
                </a:ext>
              </a:extLst>
            </p:cNvPr>
            <p:cNvGrpSpPr/>
            <p:nvPr/>
          </p:nvGrpSpPr>
          <p:grpSpPr>
            <a:xfrm rot="21153088">
              <a:off x="2937720" y="1378800"/>
              <a:ext cx="2993988" cy="572531"/>
              <a:chOff x="2327379" y="2833780"/>
              <a:chExt cx="2993988" cy="572531"/>
            </a:xfrm>
          </p:grpSpPr>
          <p:grpSp>
            <p:nvGrpSpPr>
              <p:cNvPr id="112" name="Group 111">
                <a:extLst>
                  <a:ext uri="{FF2B5EF4-FFF2-40B4-BE49-F238E27FC236}">
                    <a16:creationId xmlns:a16="http://schemas.microsoft.com/office/drawing/2014/main" id="{15857E33-4820-A646-ADF1-8683DBBA79F4}"/>
                  </a:ext>
                </a:extLst>
              </p:cNvPr>
              <p:cNvGrpSpPr/>
              <p:nvPr/>
            </p:nvGrpSpPr>
            <p:grpSpPr>
              <a:xfrm>
                <a:off x="2395022" y="3038510"/>
                <a:ext cx="2926345" cy="367801"/>
                <a:chOff x="3733800" y="1235130"/>
                <a:chExt cx="2926345" cy="367801"/>
              </a:xfrm>
              <a:solidFill>
                <a:schemeClr val="accent6">
                  <a:lumMod val="60000"/>
                  <a:lumOff val="40000"/>
                </a:schemeClr>
              </a:solidFill>
            </p:grpSpPr>
            <p:sp>
              <p:nvSpPr>
                <p:cNvPr id="134" name="Rectangle 133">
                  <a:extLst>
                    <a:ext uri="{FF2B5EF4-FFF2-40B4-BE49-F238E27FC236}">
                      <a16:creationId xmlns:a16="http://schemas.microsoft.com/office/drawing/2014/main" id="{A61121E4-19B9-0B4D-8D67-0E374A1B4DBD}"/>
                    </a:ext>
                  </a:extLst>
                </p:cNvPr>
                <p:cNvSpPr/>
                <p:nvPr/>
              </p:nvSpPr>
              <p:spPr bwMode="auto">
                <a:xfrm>
                  <a:off x="3733800" y="1240829"/>
                  <a:ext cx="1987594"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135" name="Rectangle 134">
                  <a:extLst>
                    <a:ext uri="{FF2B5EF4-FFF2-40B4-BE49-F238E27FC236}">
                      <a16:creationId xmlns:a16="http://schemas.microsoft.com/office/drawing/2014/main" id="{3DF6CA7E-05C1-3A47-B58D-69EBD5B9F490}"/>
                    </a:ext>
                  </a:extLst>
                </p:cNvPr>
                <p:cNvSpPr/>
                <p:nvPr/>
              </p:nvSpPr>
              <p:spPr bwMode="auto">
                <a:xfrm>
                  <a:off x="5721394" y="1235130"/>
                  <a:ext cx="46733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PHY-0.1</a:t>
                  </a:r>
                  <a:endParaRPr kumimoji="0" lang="en-US" sz="1200" b="0" i="0" u="none" strike="noStrike" cap="none" normalizeH="0" baseline="0" dirty="0">
                    <a:ln>
                      <a:noFill/>
                    </a:ln>
                    <a:solidFill>
                      <a:schemeClr val="bg1"/>
                    </a:solidFill>
                    <a:effectLst/>
                    <a:latin typeface="Arial" pitchFamily="-65" charset="0"/>
                  </a:endParaRPr>
                </a:p>
              </p:txBody>
            </p:sp>
            <p:sp>
              <p:nvSpPr>
                <p:cNvPr id="142" name="Rectangle 141">
                  <a:extLst>
                    <a:ext uri="{FF2B5EF4-FFF2-40B4-BE49-F238E27FC236}">
                      <a16:creationId xmlns:a16="http://schemas.microsoft.com/office/drawing/2014/main" id="{28E16949-BECA-EF4F-AC6B-8D4B25779300}"/>
                    </a:ext>
                  </a:extLst>
                </p:cNvPr>
                <p:cNvSpPr/>
                <p:nvPr/>
              </p:nvSpPr>
              <p:spPr bwMode="auto">
                <a:xfrm>
                  <a:off x="6188189" y="1235130"/>
                  <a:ext cx="47195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PHY-GW</a:t>
                  </a:r>
                  <a:endParaRPr kumimoji="0" lang="en-US" sz="1200" b="0" i="0" u="none" strike="noStrike" cap="none" normalizeH="0" baseline="0" dirty="0">
                    <a:ln>
                      <a:noFill/>
                    </a:ln>
                    <a:solidFill>
                      <a:schemeClr val="bg1"/>
                    </a:solidFill>
                    <a:effectLst/>
                    <a:latin typeface="Arial" pitchFamily="-65" charset="0"/>
                  </a:endParaRPr>
                </a:p>
              </p:txBody>
            </p:sp>
          </p:grpSp>
          <p:sp>
            <p:nvSpPr>
              <p:cNvPr id="137" name="TextBox 136">
                <a:extLst>
                  <a:ext uri="{FF2B5EF4-FFF2-40B4-BE49-F238E27FC236}">
                    <a16:creationId xmlns:a16="http://schemas.microsoft.com/office/drawing/2014/main" id="{A284B7B2-C021-2A43-BF0A-30AC77E55395}"/>
                  </a:ext>
                </a:extLst>
              </p:cNvPr>
              <p:cNvSpPr txBox="1"/>
              <p:nvPr/>
            </p:nvSpPr>
            <p:spPr>
              <a:xfrm>
                <a:off x="2327379" y="2833780"/>
                <a:ext cx="950901" cy="261610"/>
              </a:xfrm>
              <a:prstGeom prst="rect">
                <a:avLst/>
              </a:prstGeom>
              <a:noFill/>
            </p:spPr>
            <p:txBody>
              <a:bodyPr wrap="none" rtlCol="0">
                <a:spAutoFit/>
              </a:bodyPr>
              <a:lstStyle/>
              <a:p>
                <a:r>
                  <a:rPr lang="en-US" sz="1050" dirty="0"/>
                  <a:t>IP datagram</a:t>
                </a:r>
              </a:p>
            </p:txBody>
          </p:sp>
          <p:sp>
            <p:nvSpPr>
              <p:cNvPr id="139" name="Rectangle 138">
                <a:extLst>
                  <a:ext uri="{FF2B5EF4-FFF2-40B4-BE49-F238E27FC236}">
                    <a16:creationId xmlns:a16="http://schemas.microsoft.com/office/drawing/2014/main" id="{31BF913A-19C4-A740-B422-3F2E13285933}"/>
                  </a:ext>
                </a:extLst>
              </p:cNvPr>
              <p:cNvSpPr/>
              <p:nvPr/>
            </p:nvSpPr>
            <p:spPr bwMode="auto">
              <a:xfrm>
                <a:off x="2439106" y="309214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a:t>
                </a:r>
              </a:p>
            </p:txBody>
          </p:sp>
          <p:sp>
            <p:nvSpPr>
              <p:cNvPr id="140" name="Rectangle 139">
                <a:extLst>
                  <a:ext uri="{FF2B5EF4-FFF2-40B4-BE49-F238E27FC236}">
                    <a16:creationId xmlns:a16="http://schemas.microsoft.com/office/drawing/2014/main" id="{D31ABB2E-9D7B-844F-99D2-027E40D3894A}"/>
                  </a:ext>
                </a:extLst>
              </p:cNvPr>
              <p:cNvSpPr/>
              <p:nvPr/>
            </p:nvSpPr>
            <p:spPr bwMode="auto">
              <a:xfrm>
                <a:off x="3440211"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V-1.155</a:t>
                </a:r>
              </a:p>
            </p:txBody>
          </p:sp>
          <p:sp>
            <p:nvSpPr>
              <p:cNvPr id="141" name="Rectangle 140">
                <a:extLst>
                  <a:ext uri="{FF2B5EF4-FFF2-40B4-BE49-F238E27FC236}">
                    <a16:creationId xmlns:a16="http://schemas.microsoft.com/office/drawing/2014/main" id="{C2A777D6-DC50-5F4A-82BE-B713D569221B}"/>
                  </a:ext>
                </a:extLst>
              </p:cNvPr>
              <p:cNvSpPr/>
              <p:nvPr/>
            </p:nvSpPr>
            <p:spPr bwMode="auto">
              <a:xfrm>
                <a:off x="3901133"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V-1.160</a:t>
                </a:r>
              </a:p>
            </p:txBody>
          </p:sp>
        </p:grpSp>
        <p:sp>
          <p:nvSpPr>
            <p:cNvPr id="12" name="TextBox 11">
              <a:extLst>
                <a:ext uri="{FF2B5EF4-FFF2-40B4-BE49-F238E27FC236}">
                  <a16:creationId xmlns:a16="http://schemas.microsoft.com/office/drawing/2014/main" id="{45A3FCCA-CA1C-0847-AB5B-16D2DC905E85}"/>
                </a:ext>
              </a:extLst>
            </p:cNvPr>
            <p:cNvSpPr txBox="1"/>
            <p:nvPr/>
          </p:nvSpPr>
          <p:spPr>
            <a:xfrm>
              <a:off x="6915520" y="1122226"/>
              <a:ext cx="1489960" cy="276999"/>
            </a:xfrm>
            <a:prstGeom prst="rect">
              <a:avLst/>
            </a:prstGeom>
            <a:noFill/>
          </p:spPr>
          <p:txBody>
            <a:bodyPr wrap="none" rtlCol="0">
              <a:spAutoFit/>
            </a:bodyPr>
            <a:lstStyle/>
            <a:p>
              <a:r>
                <a:rPr lang="en-US" sz="1200" dirty="0"/>
                <a:t>“VIP-DIP Gateway”</a:t>
              </a:r>
            </a:p>
          </p:txBody>
        </p:sp>
        <p:pic>
          <p:nvPicPr>
            <p:cNvPr id="160" name="Picture 159">
              <a:extLst>
                <a:ext uri="{FF2B5EF4-FFF2-40B4-BE49-F238E27FC236}">
                  <a16:creationId xmlns:a16="http://schemas.microsoft.com/office/drawing/2014/main" id="{65C7E470-34B6-3642-B1A4-EAEB6D721E8B}"/>
                </a:ext>
              </a:extLst>
            </p:cNvPr>
            <p:cNvPicPr>
              <a:picLocks noChangeAspect="1"/>
            </p:cNvPicPr>
            <p:nvPr/>
          </p:nvPicPr>
          <p:blipFill>
            <a:blip r:embed="rId2">
              <a:duotone>
                <a:prstClr val="black"/>
                <a:srgbClr val="FF0000">
                  <a:tint val="45000"/>
                  <a:satMod val="400000"/>
                </a:srgbClr>
              </a:duotone>
            </a:blip>
            <a:stretch>
              <a:fillRect/>
            </a:stretch>
          </p:blipFill>
          <p:spPr>
            <a:xfrm>
              <a:off x="6574386" y="1290400"/>
              <a:ext cx="606234" cy="359433"/>
            </a:xfrm>
            <a:prstGeom prst="rect">
              <a:avLst/>
            </a:prstGeom>
          </p:spPr>
        </p:pic>
      </p:grpSp>
      <p:sp>
        <p:nvSpPr>
          <p:cNvPr id="89" name="Rounded Rectangle 88">
            <a:extLst>
              <a:ext uri="{FF2B5EF4-FFF2-40B4-BE49-F238E27FC236}">
                <a16:creationId xmlns:a16="http://schemas.microsoft.com/office/drawing/2014/main" id="{FA435730-1757-FE46-8DE2-CC3D5A454998}"/>
              </a:ext>
            </a:extLst>
          </p:cNvPr>
          <p:cNvSpPr/>
          <p:nvPr/>
        </p:nvSpPr>
        <p:spPr bwMode="auto">
          <a:xfrm>
            <a:off x="1463761" y="1664521"/>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Tree>
    <p:extLst>
      <p:ext uri="{BB962C8B-B14F-4D97-AF65-F5344CB8AC3E}">
        <p14:creationId xmlns:p14="http://schemas.microsoft.com/office/powerpoint/2010/main" val="18550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8ACAB199-B5D6-AA4D-852D-948D99CC4E5D}"/>
              </a:ext>
            </a:extLst>
          </p:cNvPr>
          <p:cNvSpPr/>
          <p:nvPr/>
        </p:nvSpPr>
        <p:spPr bwMode="auto">
          <a:xfrm>
            <a:off x="7119286" y="1631091"/>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Rounded Rectangle 2">
            <a:extLst>
              <a:ext uri="{FF2B5EF4-FFF2-40B4-BE49-F238E27FC236}">
                <a16:creationId xmlns:a16="http://schemas.microsoft.com/office/drawing/2014/main" id="{2F7D9761-7675-184F-A4F5-1A6A248B1040}"/>
              </a:ext>
            </a:extLst>
          </p:cNvPr>
          <p:cNvSpPr/>
          <p:nvPr/>
        </p:nvSpPr>
        <p:spPr bwMode="auto">
          <a:xfrm>
            <a:off x="758024" y="1639025"/>
            <a:ext cx="386606" cy="346563"/>
          </a:xfrm>
          <a:prstGeom prst="roundRect">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457200" y="37917"/>
            <a:ext cx="8229600" cy="857250"/>
          </a:xfrm>
        </p:spPr>
        <p:txBody>
          <a:bodyPr/>
          <a:lstStyle/>
          <a:p>
            <a:r>
              <a:rPr lang="en-US" dirty="0"/>
              <a:t>Adding a distributed, virtual firewall</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26</a:t>
            </a:fld>
            <a:endParaRPr lang="en-US" altLang="en-US"/>
          </a:p>
        </p:txBody>
      </p:sp>
      <p:grpSp>
        <p:nvGrpSpPr>
          <p:cNvPr id="19" name="Group 18">
            <a:extLst>
              <a:ext uri="{FF2B5EF4-FFF2-40B4-BE49-F238E27FC236}">
                <a16:creationId xmlns:a16="http://schemas.microsoft.com/office/drawing/2014/main" id="{4A7BF24E-8841-B745-824F-98AD1A743C69}"/>
              </a:ext>
            </a:extLst>
          </p:cNvPr>
          <p:cNvGrpSpPr/>
          <p:nvPr/>
        </p:nvGrpSpPr>
        <p:grpSpPr>
          <a:xfrm>
            <a:off x="7159412" y="1664521"/>
            <a:ext cx="1273968" cy="1255692"/>
            <a:chOff x="7358855" y="887638"/>
            <a:chExt cx="1273968" cy="1255692"/>
          </a:xfrm>
        </p:grpSpPr>
        <p:sp>
          <p:nvSpPr>
            <p:cNvPr id="13" name="Cube 12">
              <a:extLst>
                <a:ext uri="{FF2B5EF4-FFF2-40B4-BE49-F238E27FC236}">
                  <a16:creationId xmlns:a16="http://schemas.microsoft.com/office/drawing/2014/main" id="{3FCA57DF-4F56-4D4E-977A-D6FF72A1EF13}"/>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5" name="Rectangle 54">
              <a:extLst>
                <a:ext uri="{FF2B5EF4-FFF2-40B4-BE49-F238E27FC236}">
                  <a16:creationId xmlns:a16="http://schemas.microsoft.com/office/drawing/2014/main" id="{82B8D7ED-52C1-9E41-9DFA-422F43A619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7" name="Rounded Rectangle 56">
              <a:extLst>
                <a:ext uri="{FF2B5EF4-FFF2-40B4-BE49-F238E27FC236}">
                  <a16:creationId xmlns:a16="http://schemas.microsoft.com/office/drawing/2014/main" id="{565E3FAA-D7C5-6842-8F3F-CC47B8F8388B}"/>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70" name="Group 69">
            <a:extLst>
              <a:ext uri="{FF2B5EF4-FFF2-40B4-BE49-F238E27FC236}">
                <a16:creationId xmlns:a16="http://schemas.microsoft.com/office/drawing/2014/main" id="{09FA646E-61ED-D94B-98EF-2D0C026FC4D4}"/>
              </a:ext>
            </a:extLst>
          </p:cNvPr>
          <p:cNvGrpSpPr/>
          <p:nvPr/>
        </p:nvGrpSpPr>
        <p:grpSpPr>
          <a:xfrm>
            <a:off x="7180620" y="3699280"/>
            <a:ext cx="1273968" cy="1255692"/>
            <a:chOff x="7358855" y="887638"/>
            <a:chExt cx="1273968" cy="1255692"/>
          </a:xfrm>
        </p:grpSpPr>
        <p:sp>
          <p:nvSpPr>
            <p:cNvPr id="71" name="Cube 70">
              <a:extLst>
                <a:ext uri="{FF2B5EF4-FFF2-40B4-BE49-F238E27FC236}">
                  <a16:creationId xmlns:a16="http://schemas.microsoft.com/office/drawing/2014/main" id="{7D8E4E2D-62A2-8B40-A2D7-C288F3E71EA1}"/>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2" name="Rectangle 71">
              <a:extLst>
                <a:ext uri="{FF2B5EF4-FFF2-40B4-BE49-F238E27FC236}">
                  <a16:creationId xmlns:a16="http://schemas.microsoft.com/office/drawing/2014/main" id="{C684FC52-B752-0846-B8AE-19C1B5D79B07}"/>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3" name="Rounded Rectangle 72">
              <a:extLst>
                <a:ext uri="{FF2B5EF4-FFF2-40B4-BE49-F238E27FC236}">
                  <a16:creationId xmlns:a16="http://schemas.microsoft.com/office/drawing/2014/main" id="{FC520A61-7D81-8A47-8AB2-73E4B130A80C}"/>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76" name="AutoShape 7">
              <a:extLst>
                <a:ext uri="{FF2B5EF4-FFF2-40B4-BE49-F238E27FC236}">
                  <a16:creationId xmlns:a16="http://schemas.microsoft.com/office/drawing/2014/main" id="{FB4B9378-8DFB-EE49-8697-866639E10DC4}"/>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77" name="TextBox 76">
              <a:extLst>
                <a:ext uri="{FF2B5EF4-FFF2-40B4-BE49-F238E27FC236}">
                  <a16:creationId xmlns:a16="http://schemas.microsoft.com/office/drawing/2014/main" id="{57FE81FF-5E10-754D-844A-CC256022BEEB}"/>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a:endCxn id="76"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84" name="Group 83">
            <a:extLst>
              <a:ext uri="{FF2B5EF4-FFF2-40B4-BE49-F238E27FC236}">
                <a16:creationId xmlns:a16="http://schemas.microsoft.com/office/drawing/2014/main" id="{DC8F012A-F3CF-1145-A4EB-182F1A3EFF24}"/>
              </a:ext>
            </a:extLst>
          </p:cNvPr>
          <p:cNvGrpSpPr/>
          <p:nvPr/>
        </p:nvGrpSpPr>
        <p:grpSpPr>
          <a:xfrm>
            <a:off x="805569" y="1664521"/>
            <a:ext cx="1273968" cy="1255692"/>
            <a:chOff x="7358855" y="887638"/>
            <a:chExt cx="1273968" cy="1255692"/>
          </a:xfrm>
        </p:grpSpPr>
        <p:sp>
          <p:nvSpPr>
            <p:cNvPr id="85" name="Cube 84">
              <a:extLst>
                <a:ext uri="{FF2B5EF4-FFF2-40B4-BE49-F238E27FC236}">
                  <a16:creationId xmlns:a16="http://schemas.microsoft.com/office/drawing/2014/main" id="{5FA7F61A-A206-804A-95A7-5156D50DE7ED}"/>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86" name="Rectangle 85">
              <a:extLst>
                <a:ext uri="{FF2B5EF4-FFF2-40B4-BE49-F238E27FC236}">
                  <a16:creationId xmlns:a16="http://schemas.microsoft.com/office/drawing/2014/main" id="{A089079A-3999-4A40-89BB-C78C70AB97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87" name="Rounded Rectangle 86">
              <a:extLst>
                <a:ext uri="{FF2B5EF4-FFF2-40B4-BE49-F238E27FC236}">
                  <a16:creationId xmlns:a16="http://schemas.microsoft.com/office/drawing/2014/main" id="{036B060D-74E5-3B49-9C0F-3E2861430785}"/>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0" name="AutoShape 7">
              <a:extLst>
                <a:ext uri="{FF2B5EF4-FFF2-40B4-BE49-F238E27FC236}">
                  <a16:creationId xmlns:a16="http://schemas.microsoft.com/office/drawing/2014/main" id="{93717F18-0258-514D-8F6A-58A29BA6002B}"/>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91" name="TextBox 90">
              <a:extLst>
                <a:ext uri="{FF2B5EF4-FFF2-40B4-BE49-F238E27FC236}">
                  <a16:creationId xmlns:a16="http://schemas.microsoft.com/office/drawing/2014/main" id="{A48F8699-F917-FE40-9CE9-801C4A32F1F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a:endCxn id="9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42EED9-3633-614D-97BA-AC51EE5A4C13}"/>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 name="Rectangle 99">
            <a:extLst>
              <a:ext uri="{FF2B5EF4-FFF2-40B4-BE49-F238E27FC236}">
                <a16:creationId xmlns:a16="http://schemas.microsoft.com/office/drawing/2014/main" id="{A170240A-3D4C-9C4C-981A-5089F049E45E}"/>
              </a:ext>
            </a:extLst>
          </p:cNvPr>
          <p:cNvSpPr/>
          <p:nvPr/>
        </p:nvSpPr>
        <p:spPr bwMode="auto">
          <a:xfrm>
            <a:off x="826777" y="4179309"/>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826777"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155873"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4" name="AutoShape 7">
            <a:extLst>
              <a:ext uri="{FF2B5EF4-FFF2-40B4-BE49-F238E27FC236}">
                <a16:creationId xmlns:a16="http://schemas.microsoft.com/office/drawing/2014/main" id="{6ADDDB67-99DD-AB43-BD15-712DE47F2E4C}"/>
              </a:ext>
            </a:extLst>
          </p:cNvPr>
          <p:cNvSpPr>
            <a:spLocks noChangeArrowheads="1"/>
          </p:cNvSpPr>
          <p:nvPr/>
        </p:nvSpPr>
        <p:spPr bwMode="auto">
          <a:xfrm>
            <a:off x="987669" y="4231092"/>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5" name="TextBox 104">
            <a:extLst>
              <a:ext uri="{FF2B5EF4-FFF2-40B4-BE49-F238E27FC236}">
                <a16:creationId xmlns:a16="http://schemas.microsoft.com/office/drawing/2014/main" id="{79066860-901C-774B-B8EE-A945552289C8}"/>
              </a:ext>
            </a:extLst>
          </p:cNvPr>
          <p:cNvSpPr txBox="1"/>
          <p:nvPr/>
        </p:nvSpPr>
        <p:spPr>
          <a:xfrm>
            <a:off x="1020246" y="4476681"/>
            <a:ext cx="582211" cy="230832"/>
          </a:xfrm>
          <a:prstGeom prst="rect">
            <a:avLst/>
          </a:prstGeom>
          <a:noFill/>
        </p:spPr>
        <p:txBody>
          <a:bodyPr wrap="none" rtlCol="0">
            <a:spAutoFit/>
          </a:bodyPr>
          <a:lstStyle/>
          <a:p>
            <a:r>
              <a:rPr lang="en-US" sz="900" dirty="0" err="1"/>
              <a:t>vSwitch</a:t>
            </a:r>
            <a:endParaRPr lang="en-US" sz="900" dirty="0"/>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979177"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a:endCxn id="104" idx="1"/>
          </p:cNvCxnSpPr>
          <p:nvPr/>
        </p:nvCxnSpPr>
        <p:spPr bwMode="auto">
          <a:xfrm flipH="1">
            <a:off x="1300562"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sp>
        <p:nvSpPr>
          <p:cNvPr id="49" name="Rectangle 48">
            <a:extLst>
              <a:ext uri="{FF2B5EF4-FFF2-40B4-BE49-F238E27FC236}">
                <a16:creationId xmlns:a16="http://schemas.microsoft.com/office/drawing/2014/main" id="{B71FBB2E-C983-C948-82D8-73E0580B95D1}"/>
              </a:ext>
            </a:extLst>
          </p:cNvPr>
          <p:cNvSpPr/>
          <p:nvPr/>
        </p:nvSpPr>
        <p:spPr>
          <a:xfrm>
            <a:off x="-6350" y="1337090"/>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PHY-0/24</a:t>
            </a:r>
          </a:p>
        </p:txBody>
      </p:sp>
      <p:sp>
        <p:nvSpPr>
          <p:cNvPr id="124" name="Rectangle 123">
            <a:extLst>
              <a:ext uri="{FF2B5EF4-FFF2-40B4-BE49-F238E27FC236}">
                <a16:creationId xmlns:a16="http://schemas.microsoft.com/office/drawing/2014/main" id="{AF3CE58B-8D4F-494D-9D54-ABA733E81694}"/>
              </a:ext>
            </a:extLst>
          </p:cNvPr>
          <p:cNvSpPr/>
          <p:nvPr/>
        </p:nvSpPr>
        <p:spPr>
          <a:xfrm>
            <a:off x="152400" y="423840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PHY-0.2</a:t>
            </a:r>
          </a:p>
        </p:txBody>
      </p:sp>
      <p:sp>
        <p:nvSpPr>
          <p:cNvPr id="125" name="Rectangle 124">
            <a:extLst>
              <a:ext uri="{FF2B5EF4-FFF2-40B4-BE49-F238E27FC236}">
                <a16:creationId xmlns:a16="http://schemas.microsoft.com/office/drawing/2014/main" id="{E63648A7-932B-3147-BF75-2F645857E9F4}"/>
              </a:ext>
            </a:extLst>
          </p:cNvPr>
          <p:cNvSpPr/>
          <p:nvPr/>
        </p:nvSpPr>
        <p:spPr>
          <a:xfrm>
            <a:off x="129077" y="2210951"/>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PHY-0.1</a:t>
            </a:r>
          </a:p>
        </p:txBody>
      </p:sp>
      <p:sp>
        <p:nvSpPr>
          <p:cNvPr id="126" name="Rectangle 125">
            <a:extLst>
              <a:ext uri="{FF2B5EF4-FFF2-40B4-BE49-F238E27FC236}">
                <a16:creationId xmlns:a16="http://schemas.microsoft.com/office/drawing/2014/main" id="{69E921CD-EBDF-E245-A141-6AEF56D62403}"/>
              </a:ext>
            </a:extLst>
          </p:cNvPr>
          <p:cNvSpPr/>
          <p:nvPr/>
        </p:nvSpPr>
        <p:spPr>
          <a:xfrm>
            <a:off x="1617257" y="1935350"/>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V-1.155</a:t>
            </a:r>
          </a:p>
        </p:txBody>
      </p:sp>
      <p:sp>
        <p:nvSpPr>
          <p:cNvPr id="50" name="Oval 49">
            <a:extLst>
              <a:ext uri="{FF2B5EF4-FFF2-40B4-BE49-F238E27FC236}">
                <a16:creationId xmlns:a16="http://schemas.microsoft.com/office/drawing/2014/main" id="{56A7AB36-8B18-7B4B-A9BD-095273A2A17A}"/>
              </a:ext>
            </a:extLst>
          </p:cNvPr>
          <p:cNvSpPr/>
          <p:nvPr/>
        </p:nvSpPr>
        <p:spPr bwMode="auto">
          <a:xfrm>
            <a:off x="1490972" y="201500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7" name="Rectangle 126">
            <a:extLst>
              <a:ext uri="{FF2B5EF4-FFF2-40B4-BE49-F238E27FC236}">
                <a16:creationId xmlns:a16="http://schemas.microsoft.com/office/drawing/2014/main" id="{1A648231-05FE-FE40-B0AA-C7A72253664C}"/>
              </a:ext>
            </a:extLst>
          </p:cNvPr>
          <p:cNvSpPr/>
          <p:nvPr/>
        </p:nvSpPr>
        <p:spPr>
          <a:xfrm>
            <a:off x="7949340" y="1942625"/>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V-1.157</a:t>
            </a:r>
          </a:p>
        </p:txBody>
      </p:sp>
      <p:sp>
        <p:nvSpPr>
          <p:cNvPr id="128" name="Oval 127">
            <a:extLst>
              <a:ext uri="{FF2B5EF4-FFF2-40B4-BE49-F238E27FC236}">
                <a16:creationId xmlns:a16="http://schemas.microsoft.com/office/drawing/2014/main" id="{4341F1E7-E9A0-E643-B6AA-584747F0DCC5}"/>
              </a:ext>
            </a:extLst>
          </p:cNvPr>
          <p:cNvSpPr/>
          <p:nvPr/>
        </p:nvSpPr>
        <p:spPr bwMode="auto">
          <a:xfrm>
            <a:off x="7823055" y="202228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29" name="Rectangle 128">
            <a:extLst>
              <a:ext uri="{FF2B5EF4-FFF2-40B4-BE49-F238E27FC236}">
                <a16:creationId xmlns:a16="http://schemas.microsoft.com/office/drawing/2014/main" id="{44ADA60C-2EA0-2A4B-9B55-0B20ACA81DCA}"/>
              </a:ext>
            </a:extLst>
          </p:cNvPr>
          <p:cNvSpPr/>
          <p:nvPr/>
        </p:nvSpPr>
        <p:spPr>
          <a:xfrm>
            <a:off x="7949340" y="3983202"/>
            <a:ext cx="667170" cy="230832"/>
          </a:xfrm>
          <a:prstGeom prst="rect">
            <a:avLst/>
          </a:prstGeom>
        </p:spPr>
        <p:txBody>
          <a:bodyPr wrap="none">
            <a:spAutoFit/>
          </a:bodyPr>
          <a:lstStyle/>
          <a:p>
            <a:r>
              <a:rPr lang="en-US" sz="900" dirty="0">
                <a:solidFill>
                  <a:srgbClr val="FF0000"/>
                </a:solidFill>
                <a:latin typeface="Menlo" panose="020B0609030804020204" pitchFamily="49" charset="0"/>
              </a:rPr>
              <a:t>V-1.158</a:t>
            </a:r>
          </a:p>
        </p:txBody>
      </p:sp>
      <p:sp>
        <p:nvSpPr>
          <p:cNvPr id="130" name="Oval 129">
            <a:extLst>
              <a:ext uri="{FF2B5EF4-FFF2-40B4-BE49-F238E27FC236}">
                <a16:creationId xmlns:a16="http://schemas.microsoft.com/office/drawing/2014/main" id="{0326087F-334E-BB4C-9D36-A295A11846AA}"/>
              </a:ext>
            </a:extLst>
          </p:cNvPr>
          <p:cNvSpPr/>
          <p:nvPr/>
        </p:nvSpPr>
        <p:spPr bwMode="auto">
          <a:xfrm>
            <a:off x="7833492" y="406722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165" name="Group 164">
            <a:extLst>
              <a:ext uri="{FF2B5EF4-FFF2-40B4-BE49-F238E27FC236}">
                <a16:creationId xmlns:a16="http://schemas.microsoft.com/office/drawing/2014/main" id="{270827B6-7EB0-7240-9366-43D40100CF30}"/>
              </a:ext>
            </a:extLst>
          </p:cNvPr>
          <p:cNvGrpSpPr/>
          <p:nvPr/>
        </p:nvGrpSpPr>
        <p:grpSpPr>
          <a:xfrm>
            <a:off x="1592246" y="2348733"/>
            <a:ext cx="5773562" cy="2034759"/>
            <a:chOff x="1592246" y="2348733"/>
            <a:chExt cx="5773562" cy="2034759"/>
          </a:xfrm>
        </p:grpSpPr>
        <p:cxnSp>
          <p:nvCxnSpPr>
            <p:cNvPr id="54" name="Straight Connector 53">
              <a:extLst>
                <a:ext uri="{FF2B5EF4-FFF2-40B4-BE49-F238E27FC236}">
                  <a16:creationId xmlns:a16="http://schemas.microsoft.com/office/drawing/2014/main" id="{38AFE3E9-CF43-2146-9109-9BE26AB1470A}"/>
                </a:ext>
              </a:extLst>
            </p:cNvPr>
            <p:cNvCxnSpPr>
              <a:stCxn id="90" idx="4"/>
              <a:endCxn id="60" idx="2"/>
            </p:cNvCxnSpPr>
            <p:nvPr/>
          </p:nvCxnSpPr>
          <p:spPr bwMode="auto">
            <a:xfrm>
              <a:off x="1592246" y="2348733"/>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FE0A57D2-9481-F649-8D4C-EE5AD3E64146}"/>
                </a:ext>
              </a:extLst>
            </p:cNvPr>
            <p:cNvCxnSpPr>
              <a:cxnSpLocks/>
              <a:stCxn id="90" idx="4"/>
              <a:endCxn id="76" idx="2"/>
            </p:cNvCxnSpPr>
            <p:nvPr/>
          </p:nvCxnSpPr>
          <p:spPr bwMode="auto">
            <a:xfrm>
              <a:off x="1592246" y="2348733"/>
              <a:ext cx="5749266"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C395CA12-12EF-C540-A899-AF878137EE05}"/>
                </a:ext>
              </a:extLst>
            </p:cNvPr>
            <p:cNvCxnSpPr>
              <a:cxnSpLocks/>
              <a:stCxn id="104" idx="4"/>
            </p:cNvCxnSpPr>
            <p:nvPr/>
          </p:nvCxnSpPr>
          <p:spPr bwMode="auto">
            <a:xfrm>
              <a:off x="1613454" y="4383492"/>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4" name="Freeform 143">
              <a:extLst>
                <a:ext uri="{FF2B5EF4-FFF2-40B4-BE49-F238E27FC236}">
                  <a16:creationId xmlns:a16="http://schemas.microsoft.com/office/drawing/2014/main" id="{4175DB8D-001F-5341-B0B7-A2447444CD64}"/>
                </a:ext>
              </a:extLst>
            </p:cNvPr>
            <p:cNvSpPr/>
            <p:nvPr/>
          </p:nvSpPr>
          <p:spPr bwMode="auto">
            <a:xfrm flipH="1">
              <a:off x="6800069" y="2363421"/>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138" name="Straight Connector 137">
              <a:extLst>
                <a:ext uri="{FF2B5EF4-FFF2-40B4-BE49-F238E27FC236}">
                  <a16:creationId xmlns:a16="http://schemas.microsoft.com/office/drawing/2014/main" id="{B3EB77B7-F3AA-934A-9B0B-96F685088B96}"/>
                </a:ext>
              </a:extLst>
            </p:cNvPr>
            <p:cNvCxnSpPr>
              <a:cxnSpLocks/>
              <a:stCxn id="104" idx="4"/>
              <a:endCxn id="60" idx="2"/>
            </p:cNvCxnSpPr>
            <p:nvPr/>
          </p:nvCxnSpPr>
          <p:spPr bwMode="auto">
            <a:xfrm flipV="1">
              <a:off x="1613454" y="2348733"/>
              <a:ext cx="5706850"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3" name="Freeform 142">
              <a:extLst>
                <a:ext uri="{FF2B5EF4-FFF2-40B4-BE49-F238E27FC236}">
                  <a16:creationId xmlns:a16="http://schemas.microsoft.com/office/drawing/2014/main" id="{DF305BE1-3C6F-F84C-A056-C6BD34EBD54C}"/>
                </a:ext>
              </a:extLst>
            </p:cNvPr>
            <p:cNvSpPr/>
            <p:nvPr/>
          </p:nvSpPr>
          <p:spPr bwMode="auto">
            <a:xfrm>
              <a:off x="1593850" y="2355849"/>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sp>
        <p:nvSpPr>
          <p:cNvPr id="131" name="Rectangle 130">
            <a:extLst>
              <a:ext uri="{FF2B5EF4-FFF2-40B4-BE49-F238E27FC236}">
                <a16:creationId xmlns:a16="http://schemas.microsoft.com/office/drawing/2014/main" id="{1C89272E-F450-5D40-8A72-352BC1409C31}"/>
              </a:ext>
            </a:extLst>
          </p:cNvPr>
          <p:cNvSpPr/>
          <p:nvPr/>
        </p:nvSpPr>
        <p:spPr>
          <a:xfrm>
            <a:off x="1602949" y="3943350"/>
            <a:ext cx="667170" cy="230832"/>
          </a:xfrm>
          <a:prstGeom prst="rect">
            <a:avLst/>
          </a:prstGeom>
          <a:solidFill>
            <a:schemeClr val="bg1"/>
          </a:solidFill>
        </p:spPr>
        <p:txBody>
          <a:bodyPr wrap="none">
            <a:spAutoFit/>
          </a:bodyPr>
          <a:lstStyle/>
          <a:p>
            <a:r>
              <a:rPr lang="en-US" sz="900" dirty="0">
                <a:solidFill>
                  <a:srgbClr val="FF0000"/>
                </a:solidFill>
                <a:latin typeface="Menlo" panose="020B0609030804020204" pitchFamily="49" charset="0"/>
              </a:rPr>
              <a:t>V-1.156</a:t>
            </a:r>
          </a:p>
        </p:txBody>
      </p:sp>
      <p:sp>
        <p:nvSpPr>
          <p:cNvPr id="103" name="Rounded Rectangle 102">
            <a:extLst>
              <a:ext uri="{FF2B5EF4-FFF2-40B4-BE49-F238E27FC236}">
                <a16:creationId xmlns:a16="http://schemas.microsoft.com/office/drawing/2014/main" id="{03211A96-B96D-DF43-A53C-5592B9CBB51E}"/>
              </a:ext>
            </a:extLst>
          </p:cNvPr>
          <p:cNvSpPr/>
          <p:nvPr/>
        </p:nvSpPr>
        <p:spPr bwMode="auto">
          <a:xfrm>
            <a:off x="1484969"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484969"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sp>
        <p:nvSpPr>
          <p:cNvPr id="132" name="Oval 131">
            <a:extLst>
              <a:ext uri="{FF2B5EF4-FFF2-40B4-BE49-F238E27FC236}">
                <a16:creationId xmlns:a16="http://schemas.microsoft.com/office/drawing/2014/main" id="{68391C79-5273-5443-A8F4-CD24E7D7D8B6}"/>
              </a:ext>
            </a:extLst>
          </p:cNvPr>
          <p:cNvSpPr/>
          <p:nvPr/>
        </p:nvSpPr>
        <p:spPr bwMode="auto">
          <a:xfrm>
            <a:off x="1497225" y="4054131"/>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45" name="Rectangle 144">
            <a:extLst>
              <a:ext uri="{FF2B5EF4-FFF2-40B4-BE49-F238E27FC236}">
                <a16:creationId xmlns:a16="http://schemas.microsoft.com/office/drawing/2014/main" id="{0C691AE0-A5A4-9143-B86A-7E0AE0FD6F8F}"/>
              </a:ext>
            </a:extLst>
          </p:cNvPr>
          <p:cNvSpPr/>
          <p:nvPr/>
        </p:nvSpPr>
        <p:spPr>
          <a:xfrm>
            <a:off x="7889679" y="1374778"/>
            <a:ext cx="838691" cy="253916"/>
          </a:xfrm>
          <a:prstGeom prst="rect">
            <a:avLst/>
          </a:prstGeom>
        </p:spPr>
        <p:txBody>
          <a:bodyPr wrap="none">
            <a:spAutoFit/>
          </a:bodyPr>
          <a:lstStyle/>
          <a:p>
            <a:r>
              <a:rPr lang="en-US" sz="1050" dirty="0">
                <a:solidFill>
                  <a:srgbClr val="000000"/>
                </a:solidFill>
                <a:latin typeface="Menlo" panose="020B0609030804020204" pitchFamily="49" charset="0"/>
              </a:rPr>
              <a:t>PHY-1/24</a:t>
            </a:r>
          </a:p>
        </p:txBody>
      </p:sp>
      <p:sp>
        <p:nvSpPr>
          <p:cNvPr id="146" name="Rectangle 145">
            <a:extLst>
              <a:ext uri="{FF2B5EF4-FFF2-40B4-BE49-F238E27FC236}">
                <a16:creationId xmlns:a16="http://schemas.microsoft.com/office/drawing/2014/main" id="{3F005E3F-2843-FA4D-A107-88B765B8B3D1}"/>
              </a:ext>
            </a:extLst>
          </p:cNvPr>
          <p:cNvSpPr/>
          <p:nvPr/>
        </p:nvSpPr>
        <p:spPr>
          <a:xfrm>
            <a:off x="8189053" y="2162242"/>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PHY-1.1</a:t>
            </a:r>
          </a:p>
        </p:txBody>
      </p:sp>
      <p:sp>
        <p:nvSpPr>
          <p:cNvPr id="147" name="Rectangle 146">
            <a:extLst>
              <a:ext uri="{FF2B5EF4-FFF2-40B4-BE49-F238E27FC236}">
                <a16:creationId xmlns:a16="http://schemas.microsoft.com/office/drawing/2014/main" id="{0F95276D-F953-FE44-8D8D-BC8BB27F7B65}"/>
              </a:ext>
            </a:extLst>
          </p:cNvPr>
          <p:cNvSpPr/>
          <p:nvPr/>
        </p:nvSpPr>
        <p:spPr>
          <a:xfrm>
            <a:off x="8202826" y="4194788"/>
            <a:ext cx="756938" cy="253916"/>
          </a:xfrm>
          <a:prstGeom prst="rect">
            <a:avLst/>
          </a:prstGeom>
        </p:spPr>
        <p:txBody>
          <a:bodyPr wrap="none">
            <a:spAutoFit/>
          </a:bodyPr>
          <a:lstStyle/>
          <a:p>
            <a:r>
              <a:rPr lang="en-US" sz="1050" dirty="0">
                <a:solidFill>
                  <a:srgbClr val="000000"/>
                </a:solidFill>
                <a:latin typeface="Menlo" panose="020B0609030804020204" pitchFamily="49" charset="0"/>
              </a:rPr>
              <a:t>PHY-1.2</a:t>
            </a:r>
          </a:p>
        </p:txBody>
      </p:sp>
      <p:sp>
        <p:nvSpPr>
          <p:cNvPr id="148" name="Rectangle 147">
            <a:extLst>
              <a:ext uri="{FF2B5EF4-FFF2-40B4-BE49-F238E27FC236}">
                <a16:creationId xmlns:a16="http://schemas.microsoft.com/office/drawing/2014/main" id="{045003B9-7BD7-F648-B95B-B83AFEBFB6CC}"/>
              </a:ext>
            </a:extLst>
          </p:cNvPr>
          <p:cNvSpPr/>
          <p:nvPr/>
        </p:nvSpPr>
        <p:spPr>
          <a:xfrm>
            <a:off x="6632494" y="1959918"/>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V-0.109</a:t>
            </a:r>
          </a:p>
        </p:txBody>
      </p:sp>
      <p:sp>
        <p:nvSpPr>
          <p:cNvPr id="149" name="Oval 148">
            <a:extLst>
              <a:ext uri="{FF2B5EF4-FFF2-40B4-BE49-F238E27FC236}">
                <a16:creationId xmlns:a16="http://schemas.microsoft.com/office/drawing/2014/main" id="{FA2C8C64-815B-4D4C-8D35-E9DBC87E3974}"/>
              </a:ext>
            </a:extLst>
          </p:cNvPr>
          <p:cNvSpPr/>
          <p:nvPr/>
        </p:nvSpPr>
        <p:spPr bwMode="auto">
          <a:xfrm>
            <a:off x="7266707" y="20204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0" name="Rectangle 149">
            <a:extLst>
              <a:ext uri="{FF2B5EF4-FFF2-40B4-BE49-F238E27FC236}">
                <a16:creationId xmlns:a16="http://schemas.microsoft.com/office/drawing/2014/main" id="{FD3DC1C8-1B68-8D4B-99CA-215E9482B5FB}"/>
              </a:ext>
            </a:extLst>
          </p:cNvPr>
          <p:cNvSpPr/>
          <p:nvPr/>
        </p:nvSpPr>
        <p:spPr>
          <a:xfrm>
            <a:off x="284564" y="3940910"/>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V-0.110</a:t>
            </a:r>
          </a:p>
        </p:txBody>
      </p:sp>
      <p:sp>
        <p:nvSpPr>
          <p:cNvPr id="151" name="Oval 150">
            <a:extLst>
              <a:ext uri="{FF2B5EF4-FFF2-40B4-BE49-F238E27FC236}">
                <a16:creationId xmlns:a16="http://schemas.microsoft.com/office/drawing/2014/main" id="{B6CC8045-068A-7A43-9C6D-A7B53FBC8E9B}"/>
              </a:ext>
            </a:extLst>
          </p:cNvPr>
          <p:cNvSpPr/>
          <p:nvPr/>
        </p:nvSpPr>
        <p:spPr bwMode="auto">
          <a:xfrm>
            <a:off x="924197" y="4052614"/>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52" name="Rectangle 151">
            <a:extLst>
              <a:ext uri="{FF2B5EF4-FFF2-40B4-BE49-F238E27FC236}">
                <a16:creationId xmlns:a16="http://schemas.microsoft.com/office/drawing/2014/main" id="{D84FFB0D-4664-E242-B37C-FF9AD981AAAF}"/>
              </a:ext>
            </a:extLst>
          </p:cNvPr>
          <p:cNvSpPr/>
          <p:nvPr/>
        </p:nvSpPr>
        <p:spPr>
          <a:xfrm>
            <a:off x="283609" y="1910044"/>
            <a:ext cx="667170" cy="230832"/>
          </a:xfrm>
          <a:prstGeom prst="rect">
            <a:avLst/>
          </a:prstGeom>
        </p:spPr>
        <p:txBody>
          <a:bodyPr wrap="none">
            <a:spAutoFit/>
          </a:bodyPr>
          <a:lstStyle/>
          <a:p>
            <a:r>
              <a:rPr lang="en-US" sz="900" dirty="0">
                <a:solidFill>
                  <a:srgbClr val="FF0000"/>
                </a:solidFill>
                <a:latin typeface="Menlo" panose="020B0609030804020204" pitchFamily="49" charset="0"/>
              </a:rPr>
              <a:t>V-0.200</a:t>
            </a:r>
          </a:p>
        </p:txBody>
      </p:sp>
      <p:sp>
        <p:nvSpPr>
          <p:cNvPr id="153" name="Oval 152">
            <a:extLst>
              <a:ext uri="{FF2B5EF4-FFF2-40B4-BE49-F238E27FC236}">
                <a16:creationId xmlns:a16="http://schemas.microsoft.com/office/drawing/2014/main" id="{6CFAD2B0-3F51-D344-BA7E-B20E0530DDF5}"/>
              </a:ext>
            </a:extLst>
          </p:cNvPr>
          <p:cNvSpPr/>
          <p:nvPr/>
        </p:nvSpPr>
        <p:spPr bwMode="auto">
          <a:xfrm>
            <a:off x="901359" y="2008569"/>
            <a:ext cx="185428" cy="72932"/>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5" name="Group 4">
            <a:extLst>
              <a:ext uri="{FF2B5EF4-FFF2-40B4-BE49-F238E27FC236}">
                <a16:creationId xmlns:a16="http://schemas.microsoft.com/office/drawing/2014/main" id="{D3A5A2F1-906D-7843-9626-6AC5D3A92BE7}"/>
              </a:ext>
            </a:extLst>
          </p:cNvPr>
          <p:cNvGrpSpPr/>
          <p:nvPr/>
        </p:nvGrpSpPr>
        <p:grpSpPr>
          <a:xfrm>
            <a:off x="2993187" y="2405477"/>
            <a:ext cx="2926345" cy="367801"/>
            <a:chOff x="2395022" y="3038510"/>
            <a:chExt cx="2926345" cy="367801"/>
          </a:xfrm>
        </p:grpSpPr>
        <p:grpSp>
          <p:nvGrpSpPr>
            <p:cNvPr id="112" name="Group 111">
              <a:extLst>
                <a:ext uri="{FF2B5EF4-FFF2-40B4-BE49-F238E27FC236}">
                  <a16:creationId xmlns:a16="http://schemas.microsoft.com/office/drawing/2014/main" id="{15857E33-4820-A646-ADF1-8683DBBA79F4}"/>
                </a:ext>
              </a:extLst>
            </p:cNvPr>
            <p:cNvGrpSpPr/>
            <p:nvPr/>
          </p:nvGrpSpPr>
          <p:grpSpPr>
            <a:xfrm>
              <a:off x="2395022" y="3038510"/>
              <a:ext cx="2926345" cy="367801"/>
              <a:chOff x="3733800" y="1235130"/>
              <a:chExt cx="2926345" cy="367801"/>
            </a:xfrm>
            <a:solidFill>
              <a:schemeClr val="accent6">
                <a:lumMod val="60000"/>
                <a:lumOff val="40000"/>
              </a:schemeClr>
            </a:solidFill>
          </p:grpSpPr>
          <p:sp>
            <p:nvSpPr>
              <p:cNvPr id="134" name="Rectangle 133">
                <a:extLst>
                  <a:ext uri="{FF2B5EF4-FFF2-40B4-BE49-F238E27FC236}">
                    <a16:creationId xmlns:a16="http://schemas.microsoft.com/office/drawing/2014/main" id="{A61121E4-19B9-0B4D-8D67-0E374A1B4DBD}"/>
                  </a:ext>
                </a:extLst>
              </p:cNvPr>
              <p:cNvSpPr/>
              <p:nvPr/>
            </p:nvSpPr>
            <p:spPr bwMode="auto">
              <a:xfrm>
                <a:off x="3733800" y="1240829"/>
                <a:ext cx="1987594"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ndParaRPr>
              </a:p>
            </p:txBody>
          </p:sp>
          <p:sp>
            <p:nvSpPr>
              <p:cNvPr id="135" name="Rectangle 134">
                <a:extLst>
                  <a:ext uri="{FF2B5EF4-FFF2-40B4-BE49-F238E27FC236}">
                    <a16:creationId xmlns:a16="http://schemas.microsoft.com/office/drawing/2014/main" id="{3DF6CA7E-05C1-3A47-B58D-69EBD5B9F490}"/>
                  </a:ext>
                </a:extLst>
              </p:cNvPr>
              <p:cNvSpPr/>
              <p:nvPr/>
            </p:nvSpPr>
            <p:spPr bwMode="auto">
              <a:xfrm>
                <a:off x="5721394" y="1235130"/>
                <a:ext cx="46733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PHY-0.1</a:t>
                </a:r>
                <a:endParaRPr kumimoji="0" lang="en-US" sz="1200" b="0" i="0" u="none" strike="noStrike" cap="none" normalizeH="0" baseline="0" dirty="0">
                  <a:ln>
                    <a:noFill/>
                  </a:ln>
                  <a:solidFill>
                    <a:schemeClr val="bg1"/>
                  </a:solidFill>
                  <a:effectLst/>
                  <a:latin typeface="Arial" pitchFamily="-65" charset="0"/>
                </a:endParaRPr>
              </a:p>
            </p:txBody>
          </p:sp>
          <p:sp>
            <p:nvSpPr>
              <p:cNvPr id="142" name="Rectangle 141">
                <a:extLst>
                  <a:ext uri="{FF2B5EF4-FFF2-40B4-BE49-F238E27FC236}">
                    <a16:creationId xmlns:a16="http://schemas.microsoft.com/office/drawing/2014/main" id="{28E16949-BECA-EF4F-AC6B-8D4B25779300}"/>
                  </a:ext>
                </a:extLst>
              </p:cNvPr>
              <p:cNvSpPr/>
              <p:nvPr/>
            </p:nvSpPr>
            <p:spPr bwMode="auto">
              <a:xfrm>
                <a:off x="6188189" y="1235130"/>
                <a:ext cx="471956" cy="362102"/>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itchFamily="-65" charset="0"/>
                  </a:rPr>
                  <a:t>PHY-1.1</a:t>
                </a:r>
                <a:endParaRPr kumimoji="0" lang="en-US" sz="1200" b="0" i="0" u="none" strike="noStrike" cap="none" normalizeH="0" baseline="0" dirty="0">
                  <a:ln>
                    <a:noFill/>
                  </a:ln>
                  <a:solidFill>
                    <a:schemeClr val="bg1"/>
                  </a:solidFill>
                  <a:effectLst/>
                  <a:latin typeface="Arial" pitchFamily="-65" charset="0"/>
                </a:endParaRPr>
              </a:p>
            </p:txBody>
          </p:sp>
        </p:grpSp>
        <p:sp>
          <p:nvSpPr>
            <p:cNvPr id="139" name="Rectangle 138">
              <a:extLst>
                <a:ext uri="{FF2B5EF4-FFF2-40B4-BE49-F238E27FC236}">
                  <a16:creationId xmlns:a16="http://schemas.microsoft.com/office/drawing/2014/main" id="{31BF913A-19C4-A740-B422-3F2E13285933}"/>
                </a:ext>
              </a:extLst>
            </p:cNvPr>
            <p:cNvSpPr/>
            <p:nvPr/>
          </p:nvSpPr>
          <p:spPr bwMode="auto">
            <a:xfrm>
              <a:off x="2439106" y="3092145"/>
              <a:ext cx="990600"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rPr>
                <a:t>IP Data</a:t>
              </a:r>
            </a:p>
          </p:txBody>
        </p:sp>
        <p:sp>
          <p:nvSpPr>
            <p:cNvPr id="140" name="Rectangle 139">
              <a:extLst>
                <a:ext uri="{FF2B5EF4-FFF2-40B4-BE49-F238E27FC236}">
                  <a16:creationId xmlns:a16="http://schemas.microsoft.com/office/drawing/2014/main" id="{D31ABB2E-9D7B-844F-99D2-027E40D3894A}"/>
                </a:ext>
              </a:extLst>
            </p:cNvPr>
            <p:cNvSpPr/>
            <p:nvPr/>
          </p:nvSpPr>
          <p:spPr bwMode="auto">
            <a:xfrm>
              <a:off x="3440211"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V-0.200</a:t>
              </a:r>
            </a:p>
          </p:txBody>
        </p:sp>
        <p:sp>
          <p:nvSpPr>
            <p:cNvPr id="141" name="Rectangle 140">
              <a:extLst>
                <a:ext uri="{FF2B5EF4-FFF2-40B4-BE49-F238E27FC236}">
                  <a16:creationId xmlns:a16="http://schemas.microsoft.com/office/drawing/2014/main" id="{C2A777D6-DC50-5F4A-82BE-B713D569221B}"/>
                </a:ext>
              </a:extLst>
            </p:cNvPr>
            <p:cNvSpPr/>
            <p:nvPr/>
          </p:nvSpPr>
          <p:spPr bwMode="auto">
            <a:xfrm>
              <a:off x="3901133" y="3092145"/>
              <a:ext cx="463854" cy="22431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FF0000"/>
                  </a:solidFill>
                  <a:effectLst/>
                  <a:latin typeface="Arial" pitchFamily="-65" charset="0"/>
                </a:rPr>
                <a:t>V-0.109</a:t>
              </a:r>
            </a:p>
          </p:txBody>
        </p:sp>
      </p:grpSp>
      <p:pic>
        <p:nvPicPr>
          <p:cNvPr id="155" name="Picture 154">
            <a:extLst>
              <a:ext uri="{FF2B5EF4-FFF2-40B4-BE49-F238E27FC236}">
                <a16:creationId xmlns:a16="http://schemas.microsoft.com/office/drawing/2014/main" id="{5B20C26F-71D1-AA4F-89C4-5AE1B4D7404E}"/>
              </a:ext>
            </a:extLst>
          </p:cNvPr>
          <p:cNvPicPr>
            <a:picLocks noChangeAspect="1"/>
          </p:cNvPicPr>
          <p:nvPr/>
        </p:nvPicPr>
        <p:blipFill>
          <a:blip r:embed="rId2">
            <a:duotone>
              <a:schemeClr val="accent6">
                <a:shade val="45000"/>
                <a:satMod val="135000"/>
              </a:schemeClr>
              <a:prstClr val="white"/>
            </a:duotone>
          </a:blip>
          <a:stretch>
            <a:fillRect/>
          </a:stretch>
        </p:blipFill>
        <p:spPr>
          <a:xfrm>
            <a:off x="4178462" y="2192329"/>
            <a:ext cx="606234" cy="359433"/>
          </a:xfrm>
          <a:prstGeom prst="rect">
            <a:avLst/>
          </a:prstGeom>
        </p:spPr>
      </p:pic>
      <p:sp>
        <p:nvSpPr>
          <p:cNvPr id="6" name="TextBox 5">
            <a:extLst>
              <a:ext uri="{FF2B5EF4-FFF2-40B4-BE49-F238E27FC236}">
                <a16:creationId xmlns:a16="http://schemas.microsoft.com/office/drawing/2014/main" id="{818477E9-B1EC-644A-A9DF-95CA5CB7381B}"/>
              </a:ext>
            </a:extLst>
          </p:cNvPr>
          <p:cNvSpPr txBox="1"/>
          <p:nvPr/>
        </p:nvSpPr>
        <p:spPr>
          <a:xfrm>
            <a:off x="3960240" y="1877108"/>
            <a:ext cx="1071127" cy="400110"/>
          </a:xfrm>
          <a:prstGeom prst="rect">
            <a:avLst/>
          </a:prstGeom>
          <a:noFill/>
        </p:spPr>
        <p:txBody>
          <a:bodyPr wrap="none" rtlCol="0">
            <a:spAutoFit/>
          </a:bodyPr>
          <a:lstStyle/>
          <a:p>
            <a:r>
              <a:rPr lang="en-US" dirty="0"/>
              <a:t>Firewall</a:t>
            </a:r>
          </a:p>
        </p:txBody>
      </p:sp>
      <p:sp>
        <p:nvSpPr>
          <p:cNvPr id="7" name="Rounded Rectangular Callout 6">
            <a:extLst>
              <a:ext uri="{FF2B5EF4-FFF2-40B4-BE49-F238E27FC236}">
                <a16:creationId xmlns:a16="http://schemas.microsoft.com/office/drawing/2014/main" id="{EBA829CD-D014-094A-8214-9A63EAB8F378}"/>
              </a:ext>
            </a:extLst>
          </p:cNvPr>
          <p:cNvSpPr/>
          <p:nvPr/>
        </p:nvSpPr>
        <p:spPr bwMode="auto">
          <a:xfrm>
            <a:off x="2709592" y="858110"/>
            <a:ext cx="3530586" cy="1056574"/>
          </a:xfrm>
          <a:prstGeom prst="wedgeRoundRectCallout">
            <a:avLst>
              <a:gd name="adj1" fmla="val -83346"/>
              <a:gd name="adj2" fmla="val 83544"/>
              <a:gd name="adj3" fmla="val 16667"/>
            </a:avLst>
          </a:prstGeom>
          <a:solidFill>
            <a:srgbClr val="92D050">
              <a:alpha val="41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9" name="Group 8">
            <a:extLst>
              <a:ext uri="{FF2B5EF4-FFF2-40B4-BE49-F238E27FC236}">
                <a16:creationId xmlns:a16="http://schemas.microsoft.com/office/drawing/2014/main" id="{277DF40C-B450-E545-B87D-37E8AD1FCA45}"/>
              </a:ext>
            </a:extLst>
          </p:cNvPr>
          <p:cNvGrpSpPr/>
          <p:nvPr/>
        </p:nvGrpSpPr>
        <p:grpSpPr>
          <a:xfrm>
            <a:off x="3037271" y="979815"/>
            <a:ext cx="3046132" cy="809116"/>
            <a:chOff x="3435050" y="1156886"/>
            <a:chExt cx="3046132" cy="809116"/>
          </a:xfrm>
        </p:grpSpPr>
        <p:grpSp>
          <p:nvGrpSpPr>
            <p:cNvPr id="156" name="Group 155">
              <a:extLst>
                <a:ext uri="{FF2B5EF4-FFF2-40B4-BE49-F238E27FC236}">
                  <a16:creationId xmlns:a16="http://schemas.microsoft.com/office/drawing/2014/main" id="{82EE8357-DC16-EA47-9D0C-B543F0101D27}"/>
                </a:ext>
              </a:extLst>
            </p:cNvPr>
            <p:cNvGrpSpPr/>
            <p:nvPr/>
          </p:nvGrpSpPr>
          <p:grpSpPr>
            <a:xfrm>
              <a:off x="4043980" y="1156886"/>
              <a:ext cx="473327" cy="799076"/>
              <a:chOff x="1485649" y="3204985"/>
              <a:chExt cx="1124341" cy="2169168"/>
            </a:xfrm>
          </p:grpSpPr>
          <p:sp>
            <p:nvSpPr>
              <p:cNvPr id="157" name="Rectangle 156">
                <a:extLst>
                  <a:ext uri="{FF2B5EF4-FFF2-40B4-BE49-F238E27FC236}">
                    <a16:creationId xmlns:a16="http://schemas.microsoft.com/office/drawing/2014/main" id="{09C05530-D947-8949-BCE3-78A56940D115}"/>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a:endParaRPr lang="en-US" sz="1050" dirty="0">
                  <a:solidFill>
                    <a:schemeClr val="tx1"/>
                  </a:solidFill>
                </a:endParaRPr>
              </a:p>
            </p:txBody>
          </p:sp>
          <p:sp>
            <p:nvSpPr>
              <p:cNvPr id="158" name="Rectangle 157">
                <a:extLst>
                  <a:ext uri="{FF2B5EF4-FFF2-40B4-BE49-F238E27FC236}">
                    <a16:creationId xmlns:a16="http://schemas.microsoft.com/office/drawing/2014/main" id="{B5E1A7F3-1B53-2C4D-A58A-9743C1969D27}"/>
                  </a:ext>
                </a:extLst>
              </p:cNvPr>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500"/>
              </a:p>
            </p:txBody>
          </p:sp>
        </p:grpSp>
        <p:grpSp>
          <p:nvGrpSpPr>
            <p:cNvPr id="159" name="Group 158">
              <a:extLst>
                <a:ext uri="{FF2B5EF4-FFF2-40B4-BE49-F238E27FC236}">
                  <a16:creationId xmlns:a16="http://schemas.microsoft.com/office/drawing/2014/main" id="{D015D6E3-362D-4A49-A58E-24FEC34724B7}"/>
                </a:ext>
              </a:extLst>
            </p:cNvPr>
            <p:cNvGrpSpPr/>
            <p:nvPr/>
          </p:nvGrpSpPr>
          <p:grpSpPr>
            <a:xfrm>
              <a:off x="4654724" y="1159480"/>
              <a:ext cx="473327" cy="799076"/>
              <a:chOff x="1485649" y="3204985"/>
              <a:chExt cx="1124341" cy="2169168"/>
            </a:xfrm>
          </p:grpSpPr>
          <p:sp>
            <p:nvSpPr>
              <p:cNvPr id="160" name="Rectangle 159">
                <a:extLst>
                  <a:ext uri="{FF2B5EF4-FFF2-40B4-BE49-F238E27FC236}">
                    <a16:creationId xmlns:a16="http://schemas.microsoft.com/office/drawing/2014/main" id="{9B19C602-E9BD-2341-9AAE-77C9C47F3360}"/>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a:endParaRPr lang="en-US" sz="1050" dirty="0">
                  <a:solidFill>
                    <a:schemeClr val="tx1"/>
                  </a:solidFill>
                </a:endParaRPr>
              </a:p>
            </p:txBody>
          </p:sp>
          <p:sp>
            <p:nvSpPr>
              <p:cNvPr id="161" name="Rectangle 160">
                <a:extLst>
                  <a:ext uri="{FF2B5EF4-FFF2-40B4-BE49-F238E27FC236}">
                    <a16:creationId xmlns:a16="http://schemas.microsoft.com/office/drawing/2014/main" id="{0F284271-BF36-7440-863C-AB25EFC7DBA8}"/>
                  </a:ext>
                </a:extLst>
              </p:cNvPr>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500"/>
              </a:p>
            </p:txBody>
          </p:sp>
        </p:grpSp>
        <p:grpSp>
          <p:nvGrpSpPr>
            <p:cNvPr id="162" name="Group 161">
              <a:extLst>
                <a:ext uri="{FF2B5EF4-FFF2-40B4-BE49-F238E27FC236}">
                  <a16:creationId xmlns:a16="http://schemas.microsoft.com/office/drawing/2014/main" id="{4119F88B-ADD1-7940-82B3-2119B3C630C1}"/>
                </a:ext>
              </a:extLst>
            </p:cNvPr>
            <p:cNvGrpSpPr/>
            <p:nvPr/>
          </p:nvGrpSpPr>
          <p:grpSpPr>
            <a:xfrm>
              <a:off x="5265382" y="1162525"/>
              <a:ext cx="473327" cy="799076"/>
              <a:chOff x="1485649" y="3204985"/>
              <a:chExt cx="1124341" cy="2169168"/>
            </a:xfrm>
          </p:grpSpPr>
          <p:sp>
            <p:nvSpPr>
              <p:cNvPr id="163" name="Rectangle 162">
                <a:extLst>
                  <a:ext uri="{FF2B5EF4-FFF2-40B4-BE49-F238E27FC236}">
                    <a16:creationId xmlns:a16="http://schemas.microsoft.com/office/drawing/2014/main" id="{4B5331D3-A743-E549-AEA8-923903B7E5DF}"/>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a:endParaRPr lang="en-US" sz="1050" dirty="0">
                  <a:solidFill>
                    <a:schemeClr val="tx1"/>
                  </a:solidFill>
                </a:endParaRPr>
              </a:p>
            </p:txBody>
          </p:sp>
          <p:sp>
            <p:nvSpPr>
              <p:cNvPr id="164" name="Rectangle 163">
                <a:extLst>
                  <a:ext uri="{FF2B5EF4-FFF2-40B4-BE49-F238E27FC236}">
                    <a16:creationId xmlns:a16="http://schemas.microsoft.com/office/drawing/2014/main" id="{536F52AE-5622-114E-91F6-E4F96B8A2B49}"/>
                  </a:ext>
                </a:extLst>
              </p:cNvPr>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500"/>
              </a:p>
            </p:txBody>
          </p:sp>
        </p:grpSp>
        <p:grpSp>
          <p:nvGrpSpPr>
            <p:cNvPr id="166" name="Group 165">
              <a:extLst>
                <a:ext uri="{FF2B5EF4-FFF2-40B4-BE49-F238E27FC236}">
                  <a16:creationId xmlns:a16="http://schemas.microsoft.com/office/drawing/2014/main" id="{A5D9D747-0000-6344-A02A-52A2418A1A53}"/>
                </a:ext>
              </a:extLst>
            </p:cNvPr>
            <p:cNvGrpSpPr/>
            <p:nvPr/>
          </p:nvGrpSpPr>
          <p:grpSpPr>
            <a:xfrm>
              <a:off x="5867024" y="1166926"/>
              <a:ext cx="473327" cy="799076"/>
              <a:chOff x="1485649" y="3204985"/>
              <a:chExt cx="1124341" cy="2169168"/>
            </a:xfrm>
          </p:grpSpPr>
          <p:sp>
            <p:nvSpPr>
              <p:cNvPr id="167" name="Rectangle 166">
                <a:extLst>
                  <a:ext uri="{FF2B5EF4-FFF2-40B4-BE49-F238E27FC236}">
                    <a16:creationId xmlns:a16="http://schemas.microsoft.com/office/drawing/2014/main" id="{C4908A45-D870-A34D-BD6A-FB925875CF22}"/>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a:endParaRPr lang="en-US" sz="1050" dirty="0">
                  <a:solidFill>
                    <a:schemeClr val="tx1"/>
                  </a:solidFill>
                </a:endParaRPr>
              </a:p>
            </p:txBody>
          </p:sp>
          <p:sp>
            <p:nvSpPr>
              <p:cNvPr id="168" name="Rectangle 167">
                <a:extLst>
                  <a:ext uri="{FF2B5EF4-FFF2-40B4-BE49-F238E27FC236}">
                    <a16:creationId xmlns:a16="http://schemas.microsoft.com/office/drawing/2014/main" id="{A943BD1A-4C57-4145-989F-9612C1D70FC3}"/>
                  </a:ext>
                </a:extLst>
              </p:cNvPr>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500"/>
              </a:p>
            </p:txBody>
          </p:sp>
        </p:grpSp>
        <p:cxnSp>
          <p:nvCxnSpPr>
            <p:cNvPr id="169" name="Straight Arrow Connector 168">
              <a:extLst>
                <a:ext uri="{FF2B5EF4-FFF2-40B4-BE49-F238E27FC236}">
                  <a16:creationId xmlns:a16="http://schemas.microsoft.com/office/drawing/2014/main" id="{DAB2FE6C-4AAE-BB4C-B632-268EF020CF79}"/>
                </a:ext>
              </a:extLst>
            </p:cNvPr>
            <p:cNvCxnSpPr>
              <a:stCxn id="175" idx="3"/>
              <a:endCxn id="158" idx="1"/>
            </p:cNvCxnSpPr>
            <p:nvPr/>
          </p:nvCxnSpPr>
          <p:spPr>
            <a:xfrm flipV="1">
              <a:off x="3891930" y="1554309"/>
              <a:ext cx="152050" cy="4584"/>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AEC7710F-17F1-0144-B232-AD150F5C4723}"/>
                </a:ext>
              </a:extLst>
            </p:cNvPr>
            <p:cNvCxnSpPr>
              <a:stCxn id="161" idx="3"/>
              <a:endCxn id="164" idx="1"/>
            </p:cNvCxnSpPr>
            <p:nvPr/>
          </p:nvCxnSpPr>
          <p:spPr>
            <a:xfrm>
              <a:off x="5128051" y="1556903"/>
              <a:ext cx="137331" cy="304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876B74B5-AC5F-984F-9F9B-36F78DC493B0}"/>
                </a:ext>
              </a:extLst>
            </p:cNvPr>
            <p:cNvCxnSpPr>
              <a:stCxn id="163" idx="3"/>
              <a:endCxn id="168" idx="1"/>
            </p:cNvCxnSpPr>
            <p:nvPr/>
          </p:nvCxnSpPr>
          <p:spPr>
            <a:xfrm>
              <a:off x="5738709" y="1564180"/>
              <a:ext cx="128315" cy="168"/>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04D2E97E-A236-5A4B-9332-9D272752FA97}"/>
                </a:ext>
              </a:extLst>
            </p:cNvPr>
            <p:cNvCxnSpPr>
              <a:cxnSpLocks/>
              <a:stCxn id="168" idx="3"/>
            </p:cNvCxnSpPr>
            <p:nvPr/>
          </p:nvCxnSpPr>
          <p:spPr>
            <a:xfrm>
              <a:off x="6340351" y="1564348"/>
              <a:ext cx="140831" cy="488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BC2DE2F4-5D4E-D24D-8BBB-5B03A7F7F655}"/>
                </a:ext>
              </a:extLst>
            </p:cNvPr>
            <p:cNvCxnSpPr>
              <a:stCxn id="157" idx="3"/>
              <a:endCxn id="161" idx="1"/>
            </p:cNvCxnSpPr>
            <p:nvPr/>
          </p:nvCxnSpPr>
          <p:spPr>
            <a:xfrm flipV="1">
              <a:off x="4517308" y="1556902"/>
              <a:ext cx="137416" cy="1639"/>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grpSp>
          <p:nvGrpSpPr>
            <p:cNvPr id="174" name="Group 173">
              <a:extLst>
                <a:ext uri="{FF2B5EF4-FFF2-40B4-BE49-F238E27FC236}">
                  <a16:creationId xmlns:a16="http://schemas.microsoft.com/office/drawing/2014/main" id="{C9BB4D58-394B-C84D-AC0E-3332C2D64E63}"/>
                </a:ext>
              </a:extLst>
            </p:cNvPr>
            <p:cNvGrpSpPr/>
            <p:nvPr/>
          </p:nvGrpSpPr>
          <p:grpSpPr>
            <a:xfrm>
              <a:off x="3587735" y="1161822"/>
              <a:ext cx="304195" cy="794141"/>
              <a:chOff x="605574" y="1959131"/>
              <a:chExt cx="722586" cy="1616828"/>
            </a:xfrm>
          </p:grpSpPr>
          <p:sp>
            <p:nvSpPr>
              <p:cNvPr id="175" name="Rectangle 174">
                <a:extLst>
                  <a:ext uri="{FF2B5EF4-FFF2-40B4-BE49-F238E27FC236}">
                    <a16:creationId xmlns:a16="http://schemas.microsoft.com/office/drawing/2014/main" id="{8D8A4CCE-5E6B-AC4E-B99E-9603D8E70905}"/>
                  </a:ext>
                </a:extLst>
              </p:cNvPr>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a:lnSpc>
                    <a:spcPts val="1425"/>
                  </a:lnSpc>
                </a:pPr>
                <a:r>
                  <a:rPr lang="en-US" sz="700" dirty="0">
                    <a:solidFill>
                      <a:srgbClr val="000000"/>
                    </a:solidFill>
                  </a:rPr>
                  <a:t> </a:t>
                </a:r>
              </a:p>
            </p:txBody>
          </p:sp>
          <p:sp>
            <p:nvSpPr>
              <p:cNvPr id="176" name="Oval 175">
                <a:extLst>
                  <a:ext uri="{FF2B5EF4-FFF2-40B4-BE49-F238E27FC236}">
                    <a16:creationId xmlns:a16="http://schemas.microsoft.com/office/drawing/2014/main" id="{151E56BE-CB10-934A-8BF7-F371446CC487}"/>
                  </a:ext>
                </a:extLst>
              </p:cNvPr>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800"/>
              </a:p>
            </p:txBody>
          </p:sp>
          <p:sp>
            <p:nvSpPr>
              <p:cNvPr id="177" name="Oval 176">
                <a:extLst>
                  <a:ext uri="{FF2B5EF4-FFF2-40B4-BE49-F238E27FC236}">
                    <a16:creationId xmlns:a16="http://schemas.microsoft.com/office/drawing/2014/main" id="{0AE8303B-EE0B-B647-A821-D180A1079923}"/>
                  </a:ext>
                </a:extLst>
              </p:cNvPr>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800"/>
              </a:p>
            </p:txBody>
          </p:sp>
          <p:sp>
            <p:nvSpPr>
              <p:cNvPr id="178" name="Oval 177">
                <a:extLst>
                  <a:ext uri="{FF2B5EF4-FFF2-40B4-BE49-F238E27FC236}">
                    <a16:creationId xmlns:a16="http://schemas.microsoft.com/office/drawing/2014/main" id="{95952A97-9F02-C248-909C-452A68290A90}"/>
                  </a:ext>
                </a:extLst>
              </p:cNvPr>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800"/>
              </a:p>
            </p:txBody>
          </p:sp>
          <p:sp>
            <p:nvSpPr>
              <p:cNvPr id="179" name="Oval 178">
                <a:extLst>
                  <a:ext uri="{FF2B5EF4-FFF2-40B4-BE49-F238E27FC236}">
                    <a16:creationId xmlns:a16="http://schemas.microsoft.com/office/drawing/2014/main" id="{C8287B7D-65B4-E548-B269-21BCD0ED0971}"/>
                  </a:ext>
                </a:extLst>
              </p:cNvPr>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800"/>
              </a:p>
            </p:txBody>
          </p:sp>
          <p:sp>
            <p:nvSpPr>
              <p:cNvPr id="180" name="Oval 179">
                <a:extLst>
                  <a:ext uri="{FF2B5EF4-FFF2-40B4-BE49-F238E27FC236}">
                    <a16:creationId xmlns:a16="http://schemas.microsoft.com/office/drawing/2014/main" id="{6D1BF4E5-E01E-E243-A5C8-2164AFC4C2D6}"/>
                  </a:ext>
                </a:extLst>
              </p:cNvPr>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800"/>
              </a:p>
            </p:txBody>
          </p:sp>
          <p:cxnSp>
            <p:nvCxnSpPr>
              <p:cNvPr id="181" name="Curved Connector 180">
                <a:extLst>
                  <a:ext uri="{FF2B5EF4-FFF2-40B4-BE49-F238E27FC236}">
                    <a16:creationId xmlns:a16="http://schemas.microsoft.com/office/drawing/2014/main" id="{3C59D756-0861-6E42-B35E-B92FB00C25CD}"/>
                  </a:ext>
                </a:extLst>
              </p:cNvPr>
              <p:cNvCxnSpPr>
                <a:stCxn id="176" idx="0"/>
                <a:endCxn id="178" idx="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urved Connector 181">
                <a:extLst>
                  <a:ext uri="{FF2B5EF4-FFF2-40B4-BE49-F238E27FC236}">
                    <a16:creationId xmlns:a16="http://schemas.microsoft.com/office/drawing/2014/main" id="{934200C4-CD0A-4D4D-BB78-86853A30100C}"/>
                  </a:ext>
                </a:extLst>
              </p:cNvPr>
              <p:cNvCxnSpPr>
                <a:stCxn id="176" idx="4"/>
                <a:endCxn id="177" idx="0"/>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urved Connector 182">
                <a:extLst>
                  <a:ext uri="{FF2B5EF4-FFF2-40B4-BE49-F238E27FC236}">
                    <a16:creationId xmlns:a16="http://schemas.microsoft.com/office/drawing/2014/main" id="{9BDCDFCF-766B-B442-A07A-CF0A45974104}"/>
                  </a:ext>
                </a:extLst>
              </p:cNvPr>
              <p:cNvCxnSpPr>
                <a:stCxn id="178" idx="4"/>
                <a:endCxn id="178" idx="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urved Connector 183">
                <a:extLst>
                  <a:ext uri="{FF2B5EF4-FFF2-40B4-BE49-F238E27FC236}">
                    <a16:creationId xmlns:a16="http://schemas.microsoft.com/office/drawing/2014/main" id="{34D747FE-A88B-C54A-B973-ABC3D89FDECA}"/>
                  </a:ext>
                </a:extLst>
              </p:cNvPr>
              <p:cNvCxnSpPr>
                <a:stCxn id="178" idx="3"/>
                <a:endCxn id="179" idx="6"/>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urved Connector 184">
                <a:extLst>
                  <a:ext uri="{FF2B5EF4-FFF2-40B4-BE49-F238E27FC236}">
                    <a16:creationId xmlns:a16="http://schemas.microsoft.com/office/drawing/2014/main" id="{C9DCC13E-8936-494A-AD68-1EF74285770B}"/>
                  </a:ext>
                </a:extLst>
              </p:cNvPr>
              <p:cNvCxnSpPr>
                <a:stCxn id="177" idx="6"/>
                <a:endCxn id="180" idx="0"/>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urved Connector 185">
                <a:extLst>
                  <a:ext uri="{FF2B5EF4-FFF2-40B4-BE49-F238E27FC236}">
                    <a16:creationId xmlns:a16="http://schemas.microsoft.com/office/drawing/2014/main" id="{88DFC7F5-493D-2949-92B7-06C4ADA58760}"/>
                  </a:ext>
                </a:extLst>
              </p:cNvPr>
              <p:cNvCxnSpPr>
                <a:stCxn id="180" idx="4"/>
                <a:endCxn id="179" idx="4"/>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87" name="Rectangle 186">
              <a:extLst>
                <a:ext uri="{FF2B5EF4-FFF2-40B4-BE49-F238E27FC236}">
                  <a16:creationId xmlns:a16="http://schemas.microsoft.com/office/drawing/2014/main" id="{D23E722F-1806-B94E-96E4-A9EDB299D3C9}"/>
                </a:ext>
              </a:extLst>
            </p:cNvPr>
            <p:cNvSpPr/>
            <p:nvPr/>
          </p:nvSpPr>
          <p:spPr>
            <a:xfrm rot="16200000">
              <a:off x="3955472" y="1489358"/>
              <a:ext cx="527653" cy="166454"/>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lIns="68576" tIns="34288" rIns="68576" bIns="34288" rtlCol="0" anchor="ctr"/>
            <a:lstStyle/>
            <a:p>
              <a:pPr algn="ctr"/>
              <a:r>
                <a:rPr lang="en-US" sz="700" dirty="0">
                  <a:solidFill>
                    <a:schemeClr val="accent2"/>
                  </a:solidFill>
                </a:rPr>
                <a:t>L2 Table</a:t>
              </a:r>
            </a:p>
          </p:txBody>
        </p:sp>
        <p:sp>
          <p:nvSpPr>
            <p:cNvPr id="188" name="Rectangle 187">
              <a:extLst>
                <a:ext uri="{FF2B5EF4-FFF2-40B4-BE49-F238E27FC236}">
                  <a16:creationId xmlns:a16="http://schemas.microsoft.com/office/drawing/2014/main" id="{701CBA59-BC68-9840-ACF5-82F9CD8AFAE6}"/>
                </a:ext>
              </a:extLst>
            </p:cNvPr>
            <p:cNvSpPr/>
            <p:nvPr/>
          </p:nvSpPr>
          <p:spPr>
            <a:xfrm rot="16200000">
              <a:off x="4561634" y="1436596"/>
              <a:ext cx="523708" cy="240611"/>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lIns="68576" tIns="34288" rIns="68576" bIns="34288" rtlCol="0" anchor="ctr"/>
            <a:lstStyle/>
            <a:p>
              <a:pPr algn="ctr"/>
              <a:r>
                <a:rPr lang="en-US" sz="700" dirty="0">
                  <a:solidFill>
                    <a:schemeClr val="accent2"/>
                  </a:solidFill>
                </a:rPr>
                <a:t>IPv4 Table</a:t>
              </a:r>
            </a:p>
          </p:txBody>
        </p:sp>
        <p:sp>
          <p:nvSpPr>
            <p:cNvPr id="189" name="Rectangle 188">
              <a:extLst>
                <a:ext uri="{FF2B5EF4-FFF2-40B4-BE49-F238E27FC236}">
                  <a16:creationId xmlns:a16="http://schemas.microsoft.com/office/drawing/2014/main" id="{556B42F1-563D-1B4A-9D23-5ED18B16F37D}"/>
                </a:ext>
              </a:extLst>
            </p:cNvPr>
            <p:cNvSpPr/>
            <p:nvPr/>
          </p:nvSpPr>
          <p:spPr>
            <a:xfrm rot="16200000">
              <a:off x="5177526" y="1473416"/>
              <a:ext cx="523192" cy="166455"/>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lIns="68576" tIns="34288" rIns="68576" bIns="34288" rtlCol="0" anchor="ctr"/>
            <a:lstStyle/>
            <a:p>
              <a:pPr algn="ctr"/>
              <a:r>
                <a:rPr lang="en-US" sz="600" dirty="0">
                  <a:solidFill>
                    <a:schemeClr val="accent2"/>
                  </a:solidFill>
                </a:rPr>
                <a:t>IPv6 Table</a:t>
              </a:r>
            </a:p>
          </p:txBody>
        </p:sp>
        <p:sp>
          <p:nvSpPr>
            <p:cNvPr id="190" name="Rectangle 189">
              <a:extLst>
                <a:ext uri="{FF2B5EF4-FFF2-40B4-BE49-F238E27FC236}">
                  <a16:creationId xmlns:a16="http://schemas.microsoft.com/office/drawing/2014/main" id="{7401D99E-F8C0-AF45-BA54-DF0B1EA680C6}"/>
                </a:ext>
              </a:extLst>
            </p:cNvPr>
            <p:cNvSpPr/>
            <p:nvPr/>
          </p:nvSpPr>
          <p:spPr>
            <a:xfrm rot="16200000">
              <a:off x="5787198" y="1471082"/>
              <a:ext cx="522073" cy="166454"/>
            </a:xfrm>
            <a:prstGeom prst="rect">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lIns="68576" tIns="34288" rIns="68576" bIns="34288" rtlCol="0" anchor="ctr"/>
            <a:lstStyle/>
            <a:p>
              <a:pPr algn="ctr"/>
              <a:r>
                <a:rPr lang="en-US" sz="600" dirty="0">
                  <a:solidFill>
                    <a:schemeClr val="accent2"/>
                  </a:solidFill>
                </a:rPr>
                <a:t>ACL Table</a:t>
              </a:r>
            </a:p>
          </p:txBody>
        </p:sp>
        <p:sp>
          <p:nvSpPr>
            <p:cNvPr id="191" name="Trapezoid 190">
              <a:extLst>
                <a:ext uri="{FF2B5EF4-FFF2-40B4-BE49-F238E27FC236}">
                  <a16:creationId xmlns:a16="http://schemas.microsoft.com/office/drawing/2014/main" id="{7879EB9C-05FF-8849-84E9-CD1B2E872177}"/>
                </a:ext>
              </a:extLst>
            </p:cNvPr>
            <p:cNvSpPr/>
            <p:nvPr/>
          </p:nvSpPr>
          <p:spPr>
            <a:xfrm rot="5400000" flipH="1">
              <a:off x="4131330" y="1516620"/>
              <a:ext cx="536840" cy="105226"/>
            </a:xfrm>
            <a:prstGeom prst="trapezoid">
              <a:avLst>
                <a:gd name="adj" fmla="val 30807"/>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prstClr val="black"/>
                </a:solidFill>
              </a:endParaRPr>
            </a:p>
          </p:txBody>
        </p:sp>
        <p:sp>
          <p:nvSpPr>
            <p:cNvPr id="192" name="TextBox 191">
              <a:extLst>
                <a:ext uri="{FF2B5EF4-FFF2-40B4-BE49-F238E27FC236}">
                  <a16:creationId xmlns:a16="http://schemas.microsoft.com/office/drawing/2014/main" id="{6BA14053-BB6E-E84B-91C9-7FDD5C1870BC}"/>
                </a:ext>
              </a:extLst>
            </p:cNvPr>
            <p:cNvSpPr txBox="1"/>
            <p:nvPr/>
          </p:nvSpPr>
          <p:spPr>
            <a:xfrm rot="16200000">
              <a:off x="4182882" y="1479257"/>
              <a:ext cx="437940" cy="184666"/>
            </a:xfrm>
            <a:prstGeom prst="rect">
              <a:avLst/>
            </a:prstGeom>
            <a:noFill/>
          </p:spPr>
          <p:txBody>
            <a:bodyPr wrap="none" rtlCol="0">
              <a:spAutoFit/>
            </a:bodyPr>
            <a:lstStyle/>
            <a:p>
              <a:pPr algn="ctr"/>
              <a:r>
                <a:rPr lang="en-US" sz="600" dirty="0">
                  <a:solidFill>
                    <a:prstClr val="black"/>
                  </a:solidFill>
                </a:rPr>
                <a:t>Actions</a:t>
              </a:r>
            </a:p>
          </p:txBody>
        </p:sp>
        <p:sp>
          <p:nvSpPr>
            <p:cNvPr id="193" name="Trapezoid 192">
              <a:extLst>
                <a:ext uri="{FF2B5EF4-FFF2-40B4-BE49-F238E27FC236}">
                  <a16:creationId xmlns:a16="http://schemas.microsoft.com/office/drawing/2014/main" id="{17035B62-1F44-A947-92CE-67350A9F1547}"/>
                </a:ext>
              </a:extLst>
            </p:cNvPr>
            <p:cNvSpPr/>
            <p:nvPr/>
          </p:nvSpPr>
          <p:spPr>
            <a:xfrm rot="5400000" flipH="1">
              <a:off x="4762947" y="1502554"/>
              <a:ext cx="536840" cy="105226"/>
            </a:xfrm>
            <a:prstGeom prst="trapezoid">
              <a:avLst>
                <a:gd name="adj" fmla="val 30807"/>
              </a:avLst>
            </a:prstGeom>
            <a:ln>
              <a:solidFill>
                <a:schemeClr val="bg1">
                  <a:lumMod val="6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dirty="0">
                <a:solidFill>
                  <a:prstClr val="black"/>
                </a:solidFill>
              </a:endParaRPr>
            </a:p>
          </p:txBody>
        </p:sp>
        <p:sp>
          <p:nvSpPr>
            <p:cNvPr id="194" name="TextBox 193">
              <a:extLst>
                <a:ext uri="{FF2B5EF4-FFF2-40B4-BE49-F238E27FC236}">
                  <a16:creationId xmlns:a16="http://schemas.microsoft.com/office/drawing/2014/main" id="{C47C4DFB-6A0D-3E4F-8EA3-CA623648873D}"/>
                </a:ext>
              </a:extLst>
            </p:cNvPr>
            <p:cNvSpPr txBox="1"/>
            <p:nvPr/>
          </p:nvSpPr>
          <p:spPr>
            <a:xfrm rot="16200000">
              <a:off x="4828477" y="1476864"/>
              <a:ext cx="394660" cy="169277"/>
            </a:xfrm>
            <a:prstGeom prst="rect">
              <a:avLst/>
            </a:prstGeom>
            <a:noFill/>
          </p:spPr>
          <p:txBody>
            <a:bodyPr wrap="none" rtlCol="0">
              <a:spAutoFit/>
            </a:bodyPr>
            <a:lstStyle/>
            <a:p>
              <a:pPr algn="ctr"/>
              <a:r>
                <a:rPr lang="en-US" sz="500" dirty="0">
                  <a:solidFill>
                    <a:prstClr val="black"/>
                  </a:solidFill>
                </a:rPr>
                <a:t>Actions</a:t>
              </a:r>
            </a:p>
          </p:txBody>
        </p:sp>
        <p:sp>
          <p:nvSpPr>
            <p:cNvPr id="195" name="Trapezoid 194">
              <a:extLst>
                <a:ext uri="{FF2B5EF4-FFF2-40B4-BE49-F238E27FC236}">
                  <a16:creationId xmlns:a16="http://schemas.microsoft.com/office/drawing/2014/main" id="{BEAD034A-7436-B848-9CDC-A2A41DE883C0}"/>
                </a:ext>
              </a:extLst>
            </p:cNvPr>
            <p:cNvSpPr/>
            <p:nvPr/>
          </p:nvSpPr>
          <p:spPr>
            <a:xfrm rot="5400000" flipH="1">
              <a:off x="5345385" y="1502554"/>
              <a:ext cx="526146" cy="105227"/>
            </a:xfrm>
            <a:prstGeom prst="trapezoid">
              <a:avLst>
                <a:gd name="adj" fmla="val 30807"/>
              </a:avLst>
            </a:prstGeom>
            <a:solidFill>
              <a:srgbClr val="92D05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700" dirty="0">
                <a:solidFill>
                  <a:prstClr val="black"/>
                </a:solidFill>
              </a:endParaRPr>
            </a:p>
          </p:txBody>
        </p:sp>
        <p:sp>
          <p:nvSpPr>
            <p:cNvPr id="196" name="TextBox 195">
              <a:extLst>
                <a:ext uri="{FF2B5EF4-FFF2-40B4-BE49-F238E27FC236}">
                  <a16:creationId xmlns:a16="http://schemas.microsoft.com/office/drawing/2014/main" id="{CECFE26C-7E46-8F46-ADBE-3E3DF3A28A8B}"/>
                </a:ext>
              </a:extLst>
            </p:cNvPr>
            <p:cNvSpPr txBox="1"/>
            <p:nvPr/>
          </p:nvSpPr>
          <p:spPr>
            <a:xfrm rot="16200000">
              <a:off x="5405266" y="1467816"/>
              <a:ext cx="394660" cy="169277"/>
            </a:xfrm>
            <a:prstGeom prst="rect">
              <a:avLst/>
            </a:prstGeom>
            <a:noFill/>
          </p:spPr>
          <p:txBody>
            <a:bodyPr wrap="none" rtlCol="0">
              <a:spAutoFit/>
            </a:bodyPr>
            <a:lstStyle/>
            <a:p>
              <a:pPr algn="ctr"/>
              <a:r>
                <a:rPr lang="en-US" sz="500" dirty="0">
                  <a:solidFill>
                    <a:prstClr val="black"/>
                  </a:solidFill>
                </a:rPr>
                <a:t>Actions</a:t>
              </a:r>
            </a:p>
          </p:txBody>
        </p:sp>
        <p:grpSp>
          <p:nvGrpSpPr>
            <p:cNvPr id="197" name="Group 196">
              <a:extLst>
                <a:ext uri="{FF2B5EF4-FFF2-40B4-BE49-F238E27FC236}">
                  <a16:creationId xmlns:a16="http://schemas.microsoft.com/office/drawing/2014/main" id="{44D04C4D-A058-B64A-933E-AA3D89654C34}"/>
                </a:ext>
              </a:extLst>
            </p:cNvPr>
            <p:cNvGrpSpPr/>
            <p:nvPr/>
          </p:nvGrpSpPr>
          <p:grpSpPr>
            <a:xfrm>
              <a:off x="6132776" y="1292183"/>
              <a:ext cx="169277" cy="536841"/>
              <a:chOff x="2425279" y="3258013"/>
              <a:chExt cx="536137" cy="1712316"/>
            </a:xfrm>
          </p:grpSpPr>
          <p:sp>
            <p:nvSpPr>
              <p:cNvPr id="198" name="Trapezoid 197">
                <a:extLst>
                  <a:ext uri="{FF2B5EF4-FFF2-40B4-BE49-F238E27FC236}">
                    <a16:creationId xmlns:a16="http://schemas.microsoft.com/office/drawing/2014/main" id="{5F6EF33A-03F3-E344-A901-D38379A3B0B2}"/>
                  </a:ext>
                </a:extLst>
              </p:cNvPr>
              <p:cNvSpPr/>
              <p:nvPr/>
            </p:nvSpPr>
            <p:spPr>
              <a:xfrm rot="5400000" flipH="1">
                <a:off x="1831929" y="3947535"/>
                <a:ext cx="1712316" cy="333271"/>
              </a:xfrm>
              <a:prstGeom prst="trapezoid">
                <a:avLst>
                  <a:gd name="adj" fmla="val 3080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00" dirty="0">
                  <a:solidFill>
                    <a:prstClr val="black"/>
                  </a:solidFill>
                </a:endParaRPr>
              </a:p>
            </p:txBody>
          </p:sp>
          <p:sp>
            <p:nvSpPr>
              <p:cNvPr id="199" name="TextBox 198">
                <a:extLst>
                  <a:ext uri="{FF2B5EF4-FFF2-40B4-BE49-F238E27FC236}">
                    <a16:creationId xmlns:a16="http://schemas.microsoft.com/office/drawing/2014/main" id="{D7ACB1E6-2DDC-3046-BE1E-41FF66FA0AD4}"/>
                  </a:ext>
                </a:extLst>
              </p:cNvPr>
              <p:cNvSpPr txBox="1"/>
              <p:nvPr/>
            </p:nvSpPr>
            <p:spPr>
              <a:xfrm rot="16200000">
                <a:off x="2063941" y="3820120"/>
                <a:ext cx="1258813" cy="536137"/>
              </a:xfrm>
              <a:prstGeom prst="rect">
                <a:avLst/>
              </a:prstGeom>
              <a:noFill/>
            </p:spPr>
            <p:txBody>
              <a:bodyPr wrap="none" rtlCol="0">
                <a:spAutoFit/>
              </a:bodyPr>
              <a:lstStyle/>
              <a:p>
                <a:pPr algn="ctr"/>
                <a:r>
                  <a:rPr lang="en-US" sz="500" dirty="0">
                    <a:solidFill>
                      <a:prstClr val="black"/>
                    </a:solidFill>
                  </a:rPr>
                  <a:t>Actions</a:t>
                </a:r>
              </a:p>
            </p:txBody>
          </p:sp>
        </p:grpSp>
        <p:cxnSp>
          <p:nvCxnSpPr>
            <p:cNvPr id="200" name="Straight Arrow Connector 199">
              <a:extLst>
                <a:ext uri="{FF2B5EF4-FFF2-40B4-BE49-F238E27FC236}">
                  <a16:creationId xmlns:a16="http://schemas.microsoft.com/office/drawing/2014/main" id="{7823A5A3-BC48-7848-AD23-7C5A315195D8}"/>
                </a:ext>
              </a:extLst>
            </p:cNvPr>
            <p:cNvCxnSpPr/>
            <p:nvPr/>
          </p:nvCxnSpPr>
          <p:spPr>
            <a:xfrm flipV="1">
              <a:off x="3435050" y="1557655"/>
              <a:ext cx="152050" cy="4584"/>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26828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FC7E-6594-804B-8FD2-A1B54F9E3B36}"/>
              </a:ext>
            </a:extLst>
          </p:cNvPr>
          <p:cNvSpPr>
            <a:spLocks noGrp="1"/>
          </p:cNvSpPr>
          <p:nvPr>
            <p:ph type="title"/>
          </p:nvPr>
        </p:nvSpPr>
        <p:spPr>
          <a:xfrm>
            <a:off x="457200" y="37917"/>
            <a:ext cx="8229600" cy="857250"/>
          </a:xfrm>
        </p:spPr>
        <p:txBody>
          <a:bodyPr/>
          <a:lstStyle/>
          <a:p>
            <a:r>
              <a:rPr lang="en-US" dirty="0"/>
              <a:t>In general</a:t>
            </a:r>
          </a:p>
        </p:txBody>
      </p:sp>
      <p:sp>
        <p:nvSpPr>
          <p:cNvPr id="4" name="Slide Number Placeholder 3">
            <a:extLst>
              <a:ext uri="{FF2B5EF4-FFF2-40B4-BE49-F238E27FC236}">
                <a16:creationId xmlns:a16="http://schemas.microsoft.com/office/drawing/2014/main" id="{09924221-DAB4-A449-8AA3-BDCC2BB8D1E3}"/>
              </a:ext>
            </a:extLst>
          </p:cNvPr>
          <p:cNvSpPr>
            <a:spLocks noGrp="1"/>
          </p:cNvSpPr>
          <p:nvPr>
            <p:ph type="sldNum" sz="quarter" idx="10"/>
          </p:nvPr>
        </p:nvSpPr>
        <p:spPr/>
        <p:txBody>
          <a:bodyPr/>
          <a:lstStyle/>
          <a:p>
            <a:fld id="{5328B5F4-9676-1D47-98AA-AF6FFDAECEFB}" type="slidenum">
              <a:rPr lang="en-US" altLang="en-US" smtClean="0"/>
              <a:pPr/>
              <a:t>27</a:t>
            </a:fld>
            <a:endParaRPr lang="en-US" altLang="en-US"/>
          </a:p>
        </p:txBody>
      </p:sp>
      <p:grpSp>
        <p:nvGrpSpPr>
          <p:cNvPr id="19" name="Group 18">
            <a:extLst>
              <a:ext uri="{FF2B5EF4-FFF2-40B4-BE49-F238E27FC236}">
                <a16:creationId xmlns:a16="http://schemas.microsoft.com/office/drawing/2014/main" id="{4A7BF24E-8841-B745-824F-98AD1A743C69}"/>
              </a:ext>
            </a:extLst>
          </p:cNvPr>
          <p:cNvGrpSpPr/>
          <p:nvPr/>
        </p:nvGrpSpPr>
        <p:grpSpPr>
          <a:xfrm>
            <a:off x="7159412" y="1664521"/>
            <a:ext cx="1273968" cy="1255692"/>
            <a:chOff x="7358855" y="887638"/>
            <a:chExt cx="1273968" cy="1255692"/>
          </a:xfrm>
        </p:grpSpPr>
        <p:sp>
          <p:nvSpPr>
            <p:cNvPr id="13" name="Cube 12">
              <a:extLst>
                <a:ext uri="{FF2B5EF4-FFF2-40B4-BE49-F238E27FC236}">
                  <a16:creationId xmlns:a16="http://schemas.microsoft.com/office/drawing/2014/main" id="{3FCA57DF-4F56-4D4E-977A-D6FF72A1EF13}"/>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5" name="Rectangle 54">
              <a:extLst>
                <a:ext uri="{FF2B5EF4-FFF2-40B4-BE49-F238E27FC236}">
                  <a16:creationId xmlns:a16="http://schemas.microsoft.com/office/drawing/2014/main" id="{82B8D7ED-52C1-9E41-9DFA-422F43A619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7" name="Rounded Rectangle 56">
              <a:extLst>
                <a:ext uri="{FF2B5EF4-FFF2-40B4-BE49-F238E27FC236}">
                  <a16:creationId xmlns:a16="http://schemas.microsoft.com/office/drawing/2014/main" id="{565E3FAA-D7C5-6842-8F3F-CC47B8F8388B}"/>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8" name="Rounded Rectangle 57">
              <a:extLst>
                <a:ext uri="{FF2B5EF4-FFF2-40B4-BE49-F238E27FC236}">
                  <a16:creationId xmlns:a16="http://schemas.microsoft.com/office/drawing/2014/main" id="{CC09DEF4-6040-6744-B831-E8B6343DF4CB}"/>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59" name="Rounded Rectangle 58">
              <a:extLst>
                <a:ext uri="{FF2B5EF4-FFF2-40B4-BE49-F238E27FC236}">
                  <a16:creationId xmlns:a16="http://schemas.microsoft.com/office/drawing/2014/main" id="{794AF19D-E111-EA48-8260-B8531CD3D96B}"/>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60" name="AutoShape 7">
              <a:extLst>
                <a:ext uri="{FF2B5EF4-FFF2-40B4-BE49-F238E27FC236}">
                  <a16:creationId xmlns:a16="http://schemas.microsoft.com/office/drawing/2014/main" id="{BECE6BDB-1C54-EC4E-A655-9DC8B145E8E8}"/>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61" name="TextBox 60">
              <a:extLst>
                <a:ext uri="{FF2B5EF4-FFF2-40B4-BE49-F238E27FC236}">
                  <a16:creationId xmlns:a16="http://schemas.microsoft.com/office/drawing/2014/main" id="{883501D2-215C-AF4B-BC07-E3A54269EA1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63" name="Straight Connector 62">
              <a:extLst>
                <a:ext uri="{FF2B5EF4-FFF2-40B4-BE49-F238E27FC236}">
                  <a16:creationId xmlns:a16="http://schemas.microsoft.com/office/drawing/2014/main" id="{AB687E23-24B1-D64F-86B7-AD1FE2B6C85B}"/>
                </a:ext>
              </a:extLst>
            </p:cNvPr>
            <p:cNvCxnSpPr>
              <a:cxnSpLocks/>
              <a:stCxn id="5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ABE5F311-6F09-164A-AAE8-D95E66BC47B2}"/>
                </a:ext>
              </a:extLst>
            </p:cNvPr>
            <p:cNvCxnSpPr>
              <a:cxnSpLocks/>
              <a:stCxn id="58" idx="2"/>
              <a:endCxn id="6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E5504116-17E5-2840-86FC-AC766B6FEFA8}"/>
                </a:ext>
              </a:extLst>
            </p:cNvPr>
            <p:cNvCxnSpPr>
              <a:cxnSpLocks/>
              <a:stCxn id="5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FCC76D2-220B-4744-9BE6-9641EAD23519}"/>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D888D47-C826-8F46-BC01-5C7CBC62ACF8}"/>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C32F984E-8210-FD45-96A5-7BA0E638073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70" name="Group 69">
            <a:extLst>
              <a:ext uri="{FF2B5EF4-FFF2-40B4-BE49-F238E27FC236}">
                <a16:creationId xmlns:a16="http://schemas.microsoft.com/office/drawing/2014/main" id="{09FA646E-61ED-D94B-98EF-2D0C026FC4D4}"/>
              </a:ext>
            </a:extLst>
          </p:cNvPr>
          <p:cNvGrpSpPr/>
          <p:nvPr/>
        </p:nvGrpSpPr>
        <p:grpSpPr>
          <a:xfrm>
            <a:off x="7180620" y="3699280"/>
            <a:ext cx="1273968" cy="1255692"/>
            <a:chOff x="7358855" y="887638"/>
            <a:chExt cx="1273968" cy="1255692"/>
          </a:xfrm>
        </p:grpSpPr>
        <p:sp>
          <p:nvSpPr>
            <p:cNvPr id="71" name="Cube 70">
              <a:extLst>
                <a:ext uri="{FF2B5EF4-FFF2-40B4-BE49-F238E27FC236}">
                  <a16:creationId xmlns:a16="http://schemas.microsoft.com/office/drawing/2014/main" id="{7D8E4E2D-62A2-8B40-A2D7-C288F3E71EA1}"/>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2" name="Rectangle 71">
              <a:extLst>
                <a:ext uri="{FF2B5EF4-FFF2-40B4-BE49-F238E27FC236}">
                  <a16:creationId xmlns:a16="http://schemas.microsoft.com/office/drawing/2014/main" id="{C684FC52-B752-0846-B8AE-19C1B5D79B07}"/>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73" name="Rounded Rectangle 72">
              <a:extLst>
                <a:ext uri="{FF2B5EF4-FFF2-40B4-BE49-F238E27FC236}">
                  <a16:creationId xmlns:a16="http://schemas.microsoft.com/office/drawing/2014/main" id="{FC520A61-7D81-8A47-8AB2-73E4B130A80C}"/>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4" name="Rounded Rectangle 73">
              <a:extLst>
                <a:ext uri="{FF2B5EF4-FFF2-40B4-BE49-F238E27FC236}">
                  <a16:creationId xmlns:a16="http://schemas.microsoft.com/office/drawing/2014/main" id="{3B13FC07-C0A3-944B-B188-0CAE57D93A5A}"/>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75" name="Rounded Rectangle 74">
              <a:extLst>
                <a:ext uri="{FF2B5EF4-FFF2-40B4-BE49-F238E27FC236}">
                  <a16:creationId xmlns:a16="http://schemas.microsoft.com/office/drawing/2014/main" id="{FB26789F-51C6-5646-906C-F8FD423324CD}"/>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76" name="AutoShape 7">
              <a:extLst>
                <a:ext uri="{FF2B5EF4-FFF2-40B4-BE49-F238E27FC236}">
                  <a16:creationId xmlns:a16="http://schemas.microsoft.com/office/drawing/2014/main" id="{FB4B9378-8DFB-EE49-8697-866639E10DC4}"/>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77" name="TextBox 76">
              <a:extLst>
                <a:ext uri="{FF2B5EF4-FFF2-40B4-BE49-F238E27FC236}">
                  <a16:creationId xmlns:a16="http://schemas.microsoft.com/office/drawing/2014/main" id="{57FE81FF-5E10-754D-844A-CC256022BEEB}"/>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78" name="Straight Connector 77">
              <a:extLst>
                <a:ext uri="{FF2B5EF4-FFF2-40B4-BE49-F238E27FC236}">
                  <a16:creationId xmlns:a16="http://schemas.microsoft.com/office/drawing/2014/main" id="{14282CAD-A5A4-B346-81D5-00CBA6F56B18}"/>
                </a:ext>
              </a:extLst>
            </p:cNvPr>
            <p:cNvCxnSpPr>
              <a:cxnSpLocks/>
              <a:stCxn id="73"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7C8285AA-8FA2-0146-927D-9DD9280F5E6E}"/>
                </a:ext>
              </a:extLst>
            </p:cNvPr>
            <p:cNvCxnSpPr>
              <a:cxnSpLocks/>
              <a:stCxn id="74" idx="2"/>
              <a:endCxn id="76"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035E65E5-136C-0143-81A0-5DDB26F38185}"/>
                </a:ext>
              </a:extLst>
            </p:cNvPr>
            <p:cNvCxnSpPr>
              <a:cxnSpLocks/>
              <a:stCxn id="75"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35D3F24-D90C-8C42-99B6-C1F4EEB4078D}"/>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1304F663-B32A-BF4C-98FA-1CCE5487E224}"/>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72DE89B-4CCB-EB43-AAF7-61A8B41563B3}"/>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grpSp>
        <p:nvGrpSpPr>
          <p:cNvPr id="84" name="Group 83">
            <a:extLst>
              <a:ext uri="{FF2B5EF4-FFF2-40B4-BE49-F238E27FC236}">
                <a16:creationId xmlns:a16="http://schemas.microsoft.com/office/drawing/2014/main" id="{DC8F012A-F3CF-1145-A4EB-182F1A3EFF24}"/>
              </a:ext>
            </a:extLst>
          </p:cNvPr>
          <p:cNvGrpSpPr/>
          <p:nvPr/>
        </p:nvGrpSpPr>
        <p:grpSpPr>
          <a:xfrm>
            <a:off x="805569" y="1664521"/>
            <a:ext cx="1273968" cy="1255692"/>
            <a:chOff x="7358855" y="887638"/>
            <a:chExt cx="1273968" cy="1255692"/>
          </a:xfrm>
        </p:grpSpPr>
        <p:sp>
          <p:nvSpPr>
            <p:cNvPr id="85" name="Cube 84">
              <a:extLst>
                <a:ext uri="{FF2B5EF4-FFF2-40B4-BE49-F238E27FC236}">
                  <a16:creationId xmlns:a16="http://schemas.microsoft.com/office/drawing/2014/main" id="{5FA7F61A-A206-804A-95A7-5156D50DE7ED}"/>
                </a:ext>
              </a:extLst>
            </p:cNvPr>
            <p:cNvSpPr/>
            <p:nvPr/>
          </p:nvSpPr>
          <p:spPr bwMode="auto">
            <a:xfrm>
              <a:off x="7358855" y="1592329"/>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86" name="Rectangle 85">
              <a:extLst>
                <a:ext uri="{FF2B5EF4-FFF2-40B4-BE49-F238E27FC236}">
                  <a16:creationId xmlns:a16="http://schemas.microsoft.com/office/drawing/2014/main" id="{A089079A-3999-4A40-89BB-C78C70AB974D}"/>
                </a:ext>
              </a:extLst>
            </p:cNvPr>
            <p:cNvSpPr/>
            <p:nvPr/>
          </p:nvSpPr>
          <p:spPr bwMode="auto">
            <a:xfrm>
              <a:off x="7358855" y="1367667"/>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87" name="Rounded Rectangle 86">
              <a:extLst>
                <a:ext uri="{FF2B5EF4-FFF2-40B4-BE49-F238E27FC236}">
                  <a16:creationId xmlns:a16="http://schemas.microsoft.com/office/drawing/2014/main" id="{036B060D-74E5-3B49-9C0F-3E2861430785}"/>
                </a:ext>
              </a:extLst>
            </p:cNvPr>
            <p:cNvSpPr/>
            <p:nvPr/>
          </p:nvSpPr>
          <p:spPr bwMode="auto">
            <a:xfrm>
              <a:off x="7358855" y="887638"/>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8" name="Rounded Rectangle 87">
              <a:extLst>
                <a:ext uri="{FF2B5EF4-FFF2-40B4-BE49-F238E27FC236}">
                  <a16:creationId xmlns:a16="http://schemas.microsoft.com/office/drawing/2014/main" id="{654A792E-6C49-4347-9540-B1EE0A8773B8}"/>
                </a:ext>
              </a:extLst>
            </p:cNvPr>
            <p:cNvSpPr/>
            <p:nvPr/>
          </p:nvSpPr>
          <p:spPr bwMode="auto">
            <a:xfrm>
              <a:off x="7687951" y="887638"/>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89" name="Rounded Rectangle 88">
              <a:extLst>
                <a:ext uri="{FF2B5EF4-FFF2-40B4-BE49-F238E27FC236}">
                  <a16:creationId xmlns:a16="http://schemas.microsoft.com/office/drawing/2014/main" id="{FA435730-1757-FE46-8DE2-CC3D5A454998}"/>
                </a:ext>
              </a:extLst>
            </p:cNvPr>
            <p:cNvSpPr/>
            <p:nvPr/>
          </p:nvSpPr>
          <p:spPr bwMode="auto">
            <a:xfrm>
              <a:off x="8017047" y="887638"/>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sp>
          <p:nvSpPr>
            <p:cNvPr id="90" name="AutoShape 7">
              <a:extLst>
                <a:ext uri="{FF2B5EF4-FFF2-40B4-BE49-F238E27FC236}">
                  <a16:creationId xmlns:a16="http://schemas.microsoft.com/office/drawing/2014/main" id="{93717F18-0258-514D-8F6A-58A29BA6002B}"/>
                </a:ext>
              </a:extLst>
            </p:cNvPr>
            <p:cNvSpPr>
              <a:spLocks noChangeArrowheads="1"/>
            </p:cNvSpPr>
            <p:nvPr/>
          </p:nvSpPr>
          <p:spPr bwMode="auto">
            <a:xfrm>
              <a:off x="7519747" y="1419450"/>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91" name="TextBox 90">
              <a:extLst>
                <a:ext uri="{FF2B5EF4-FFF2-40B4-BE49-F238E27FC236}">
                  <a16:creationId xmlns:a16="http://schemas.microsoft.com/office/drawing/2014/main" id="{A48F8699-F917-FE40-9CE9-801C4A32F1F6}"/>
                </a:ext>
              </a:extLst>
            </p:cNvPr>
            <p:cNvSpPr txBox="1"/>
            <p:nvPr/>
          </p:nvSpPr>
          <p:spPr>
            <a:xfrm>
              <a:off x="7552324" y="1665039"/>
              <a:ext cx="582211" cy="230832"/>
            </a:xfrm>
            <a:prstGeom prst="rect">
              <a:avLst/>
            </a:prstGeom>
            <a:noFill/>
          </p:spPr>
          <p:txBody>
            <a:bodyPr wrap="none" rtlCol="0">
              <a:spAutoFit/>
            </a:bodyPr>
            <a:lstStyle/>
            <a:p>
              <a:r>
                <a:rPr lang="en-US" sz="900" dirty="0" err="1"/>
                <a:t>vSwitch</a:t>
              </a:r>
              <a:endParaRPr lang="en-US" sz="900" dirty="0"/>
            </a:p>
          </p:txBody>
        </p:sp>
        <p:cxnSp>
          <p:nvCxnSpPr>
            <p:cNvPr id="92" name="Straight Connector 91">
              <a:extLst>
                <a:ext uri="{FF2B5EF4-FFF2-40B4-BE49-F238E27FC236}">
                  <a16:creationId xmlns:a16="http://schemas.microsoft.com/office/drawing/2014/main" id="{F7DD7917-F588-A345-AA78-041FEEB77BAD}"/>
                </a:ext>
              </a:extLst>
            </p:cNvPr>
            <p:cNvCxnSpPr>
              <a:cxnSpLocks/>
              <a:stCxn id="87" idx="2"/>
            </p:cNvCxnSpPr>
            <p:nvPr/>
          </p:nvCxnSpPr>
          <p:spPr bwMode="auto">
            <a:xfrm>
              <a:off x="7511255" y="1192438"/>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BA333BE-2FD2-FC4C-A873-FB60CCD5EE61}"/>
                </a:ext>
              </a:extLst>
            </p:cNvPr>
            <p:cNvCxnSpPr>
              <a:cxnSpLocks/>
              <a:stCxn id="88" idx="2"/>
              <a:endCxn id="90" idx="1"/>
            </p:cNvCxnSpPr>
            <p:nvPr/>
          </p:nvCxnSpPr>
          <p:spPr bwMode="auto">
            <a:xfrm flipH="1">
              <a:off x="7832640" y="1192438"/>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3870507-65D3-3347-99F2-11D3B65AEB31}"/>
                </a:ext>
              </a:extLst>
            </p:cNvPr>
            <p:cNvCxnSpPr>
              <a:cxnSpLocks/>
              <a:stCxn id="89" idx="2"/>
            </p:cNvCxnSpPr>
            <p:nvPr/>
          </p:nvCxnSpPr>
          <p:spPr bwMode="auto">
            <a:xfrm flipH="1">
              <a:off x="8017047" y="1192438"/>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42EED9-3633-614D-97BA-AC51EE5A4C13}"/>
                </a:ext>
              </a:extLst>
            </p:cNvPr>
            <p:cNvCxnSpPr/>
            <p:nvPr/>
          </p:nvCxnSpPr>
          <p:spPr bwMode="auto">
            <a:xfrm>
              <a:off x="7966845" y="20383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EED8A9D-A3EE-1346-BC5F-66F91538CD9F}"/>
                </a:ext>
              </a:extLst>
            </p:cNvPr>
            <p:cNvCxnSpPr/>
            <p:nvPr/>
          </p:nvCxnSpPr>
          <p:spPr bwMode="auto">
            <a:xfrm>
              <a:off x="7966845" y="21145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CA69BA46-0317-8441-93DE-D22776C0192E}"/>
                </a:ext>
              </a:extLst>
            </p:cNvPr>
            <p:cNvCxnSpPr/>
            <p:nvPr/>
          </p:nvCxnSpPr>
          <p:spPr bwMode="auto">
            <a:xfrm>
              <a:off x="7966845" y="1962150"/>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sp>
        <p:nvSpPr>
          <p:cNvPr id="99" name="Cube 98">
            <a:extLst>
              <a:ext uri="{FF2B5EF4-FFF2-40B4-BE49-F238E27FC236}">
                <a16:creationId xmlns:a16="http://schemas.microsoft.com/office/drawing/2014/main" id="{3177BB26-031B-814C-8FF9-6E3D54BA072D}"/>
              </a:ext>
            </a:extLst>
          </p:cNvPr>
          <p:cNvSpPr/>
          <p:nvPr/>
        </p:nvSpPr>
        <p:spPr bwMode="auto">
          <a:xfrm>
            <a:off x="826777" y="4403971"/>
            <a:ext cx="1273968" cy="551001"/>
          </a:xfrm>
          <a:prstGeom prst="cube">
            <a:avLst>
              <a:gd name="adj" fmla="val 56147"/>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 name="Rectangle 99">
            <a:extLst>
              <a:ext uri="{FF2B5EF4-FFF2-40B4-BE49-F238E27FC236}">
                <a16:creationId xmlns:a16="http://schemas.microsoft.com/office/drawing/2014/main" id="{A170240A-3D4C-9C4C-981A-5089F049E45E}"/>
              </a:ext>
            </a:extLst>
          </p:cNvPr>
          <p:cNvSpPr/>
          <p:nvPr/>
        </p:nvSpPr>
        <p:spPr bwMode="auto">
          <a:xfrm>
            <a:off x="826777" y="4179309"/>
            <a:ext cx="962992" cy="47586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1" name="Rounded Rectangle 100">
            <a:extLst>
              <a:ext uri="{FF2B5EF4-FFF2-40B4-BE49-F238E27FC236}">
                <a16:creationId xmlns:a16="http://schemas.microsoft.com/office/drawing/2014/main" id="{BCBE5BD7-54E7-3345-8BDC-E097CC45C742}"/>
              </a:ext>
            </a:extLst>
          </p:cNvPr>
          <p:cNvSpPr/>
          <p:nvPr/>
        </p:nvSpPr>
        <p:spPr bwMode="auto">
          <a:xfrm>
            <a:off x="826777" y="3699280"/>
            <a:ext cx="304800" cy="304800"/>
          </a:xfrm>
          <a:prstGeom prst="roundRect">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2" name="Rounded Rectangle 101">
            <a:extLst>
              <a:ext uri="{FF2B5EF4-FFF2-40B4-BE49-F238E27FC236}">
                <a16:creationId xmlns:a16="http://schemas.microsoft.com/office/drawing/2014/main" id="{D26ED029-5DDD-104A-B3C2-2CCE8F2B7F9D}"/>
              </a:ext>
            </a:extLst>
          </p:cNvPr>
          <p:cNvSpPr/>
          <p:nvPr/>
        </p:nvSpPr>
        <p:spPr bwMode="auto">
          <a:xfrm>
            <a:off x="1155873" y="3699280"/>
            <a:ext cx="304800" cy="304800"/>
          </a:xfrm>
          <a:prstGeom prst="round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sz="900" dirty="0">
                <a:latin typeface="Arial" pitchFamily="-65" charset="0"/>
              </a:rPr>
              <a:t>VM</a:t>
            </a:r>
          </a:p>
        </p:txBody>
      </p:sp>
      <p:sp>
        <p:nvSpPr>
          <p:cNvPr id="104" name="AutoShape 7">
            <a:extLst>
              <a:ext uri="{FF2B5EF4-FFF2-40B4-BE49-F238E27FC236}">
                <a16:creationId xmlns:a16="http://schemas.microsoft.com/office/drawing/2014/main" id="{6ADDDB67-99DD-AB43-BD15-712DE47F2E4C}"/>
              </a:ext>
            </a:extLst>
          </p:cNvPr>
          <p:cNvSpPr>
            <a:spLocks noChangeArrowheads="1"/>
          </p:cNvSpPr>
          <p:nvPr/>
        </p:nvSpPr>
        <p:spPr bwMode="auto">
          <a:xfrm>
            <a:off x="987669" y="4231092"/>
            <a:ext cx="625785" cy="304800"/>
          </a:xfrm>
          <a:prstGeom prst="can">
            <a:avLst>
              <a:gd name="adj" fmla="val 43620"/>
            </a:avLst>
          </a:prstGeom>
          <a:solidFill>
            <a:schemeClr val="accent6">
              <a:lumMod val="60000"/>
              <a:lumOff val="40000"/>
            </a:schemeClr>
          </a:solidFill>
          <a:ln w="9525">
            <a:solidFill>
              <a:schemeClr val="bg2"/>
            </a:solid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800" dirty="0">
                <a:solidFill>
                  <a:schemeClr val="bg1"/>
                </a:solidFill>
                <a:ea typeface="+mn-ea"/>
              </a:rPr>
              <a:t>Packet</a:t>
            </a:r>
          </a:p>
          <a:p>
            <a:pPr algn="ctr">
              <a:defRPr/>
            </a:pPr>
            <a:r>
              <a:rPr lang="en-US" sz="800" dirty="0">
                <a:solidFill>
                  <a:schemeClr val="bg1"/>
                </a:solidFill>
                <a:ea typeface="+mn-ea"/>
              </a:rPr>
              <a:t>Forwarding </a:t>
            </a:r>
          </a:p>
          <a:p>
            <a:pPr algn="ctr">
              <a:defRPr/>
            </a:pPr>
            <a:endParaRPr lang="en-US" sz="800" dirty="0">
              <a:solidFill>
                <a:schemeClr val="bg1"/>
              </a:solidFill>
              <a:ea typeface="+mn-ea"/>
            </a:endParaRPr>
          </a:p>
        </p:txBody>
      </p:sp>
      <p:sp>
        <p:nvSpPr>
          <p:cNvPr id="105" name="TextBox 104">
            <a:extLst>
              <a:ext uri="{FF2B5EF4-FFF2-40B4-BE49-F238E27FC236}">
                <a16:creationId xmlns:a16="http://schemas.microsoft.com/office/drawing/2014/main" id="{79066860-901C-774B-B8EE-A945552289C8}"/>
              </a:ext>
            </a:extLst>
          </p:cNvPr>
          <p:cNvSpPr txBox="1"/>
          <p:nvPr/>
        </p:nvSpPr>
        <p:spPr>
          <a:xfrm>
            <a:off x="1020246" y="4476681"/>
            <a:ext cx="582211" cy="230832"/>
          </a:xfrm>
          <a:prstGeom prst="rect">
            <a:avLst/>
          </a:prstGeom>
          <a:noFill/>
        </p:spPr>
        <p:txBody>
          <a:bodyPr wrap="none" rtlCol="0">
            <a:spAutoFit/>
          </a:bodyPr>
          <a:lstStyle/>
          <a:p>
            <a:r>
              <a:rPr lang="en-US" sz="900" dirty="0" err="1"/>
              <a:t>vSwitch</a:t>
            </a:r>
            <a:endParaRPr lang="en-US" sz="900" dirty="0"/>
          </a:p>
        </p:txBody>
      </p:sp>
      <p:cxnSp>
        <p:nvCxnSpPr>
          <p:cNvPr id="106" name="Straight Connector 105">
            <a:extLst>
              <a:ext uri="{FF2B5EF4-FFF2-40B4-BE49-F238E27FC236}">
                <a16:creationId xmlns:a16="http://schemas.microsoft.com/office/drawing/2014/main" id="{816AAB38-B5D6-5C47-B25F-49680C6C938D}"/>
              </a:ext>
            </a:extLst>
          </p:cNvPr>
          <p:cNvCxnSpPr>
            <a:cxnSpLocks/>
            <a:stCxn id="101" idx="2"/>
          </p:cNvCxnSpPr>
          <p:nvPr/>
        </p:nvCxnSpPr>
        <p:spPr bwMode="auto">
          <a:xfrm>
            <a:off x="979177" y="4004080"/>
            <a:ext cx="160692"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EE6C7E0-3822-DC46-9FFB-EA1F6F6BC084}"/>
              </a:ext>
            </a:extLst>
          </p:cNvPr>
          <p:cNvCxnSpPr>
            <a:cxnSpLocks/>
            <a:stCxn id="102" idx="2"/>
            <a:endCxn id="104" idx="1"/>
          </p:cNvCxnSpPr>
          <p:nvPr/>
        </p:nvCxnSpPr>
        <p:spPr bwMode="auto">
          <a:xfrm flipH="1">
            <a:off x="1300562" y="4004080"/>
            <a:ext cx="7711" cy="227012"/>
          </a:xfrm>
          <a:prstGeom prst="line">
            <a:avLst/>
          </a:prstGeom>
          <a:solidFill>
            <a:srgbClr val="808080"/>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D5CEAE5-A45A-C940-BAB0-82C7C039284E}"/>
              </a:ext>
            </a:extLst>
          </p:cNvPr>
          <p:cNvCxnSpPr/>
          <p:nvPr/>
        </p:nvCxnSpPr>
        <p:spPr bwMode="auto">
          <a:xfrm>
            <a:off x="1434767" y="48499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69CDDF4-3B44-FA49-A9CF-4B0AB7F1531A}"/>
              </a:ext>
            </a:extLst>
          </p:cNvPr>
          <p:cNvCxnSpPr/>
          <p:nvPr/>
        </p:nvCxnSpPr>
        <p:spPr bwMode="auto">
          <a:xfrm>
            <a:off x="1434767" y="49261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373D4CC0-7049-044C-B657-697192E20AED}"/>
              </a:ext>
            </a:extLst>
          </p:cNvPr>
          <p:cNvCxnSpPr/>
          <p:nvPr/>
        </p:nvCxnSpPr>
        <p:spPr bwMode="auto">
          <a:xfrm>
            <a:off x="1434767" y="4773792"/>
            <a:ext cx="275193" cy="0"/>
          </a:xfrm>
          <a:prstGeom prst="line">
            <a:avLst/>
          </a:prstGeom>
          <a:solidFill>
            <a:srgbClr val="808080"/>
          </a:solidFill>
          <a:ln w="9525" cap="flat" cmpd="sng" algn="ctr">
            <a:solidFill>
              <a:schemeClr val="bg1"/>
            </a:solidFill>
            <a:prstDash val="solid"/>
            <a:round/>
            <a:headEnd type="none" w="med" len="med"/>
            <a:tailEnd type="none" w="med" len="med"/>
          </a:ln>
          <a:effectLst/>
        </p:spPr>
      </p:cxnSp>
      <p:grpSp>
        <p:nvGrpSpPr>
          <p:cNvPr id="165" name="Group 164">
            <a:extLst>
              <a:ext uri="{FF2B5EF4-FFF2-40B4-BE49-F238E27FC236}">
                <a16:creationId xmlns:a16="http://schemas.microsoft.com/office/drawing/2014/main" id="{270827B6-7EB0-7240-9366-43D40100CF30}"/>
              </a:ext>
            </a:extLst>
          </p:cNvPr>
          <p:cNvGrpSpPr/>
          <p:nvPr/>
        </p:nvGrpSpPr>
        <p:grpSpPr>
          <a:xfrm>
            <a:off x="1592246" y="2348733"/>
            <a:ext cx="5773562" cy="2034759"/>
            <a:chOff x="1592246" y="2348733"/>
            <a:chExt cx="5773562" cy="2034759"/>
          </a:xfrm>
        </p:grpSpPr>
        <p:cxnSp>
          <p:nvCxnSpPr>
            <p:cNvPr id="54" name="Straight Connector 53">
              <a:extLst>
                <a:ext uri="{FF2B5EF4-FFF2-40B4-BE49-F238E27FC236}">
                  <a16:creationId xmlns:a16="http://schemas.microsoft.com/office/drawing/2014/main" id="{38AFE3E9-CF43-2146-9109-9BE26AB1470A}"/>
                </a:ext>
              </a:extLst>
            </p:cNvPr>
            <p:cNvCxnSpPr>
              <a:stCxn id="90" idx="4"/>
              <a:endCxn id="60" idx="2"/>
            </p:cNvCxnSpPr>
            <p:nvPr/>
          </p:nvCxnSpPr>
          <p:spPr bwMode="auto">
            <a:xfrm>
              <a:off x="1592246" y="2348733"/>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FE0A57D2-9481-F649-8D4C-EE5AD3E64146}"/>
                </a:ext>
              </a:extLst>
            </p:cNvPr>
            <p:cNvCxnSpPr>
              <a:cxnSpLocks/>
              <a:stCxn id="90" idx="4"/>
              <a:endCxn id="76" idx="2"/>
            </p:cNvCxnSpPr>
            <p:nvPr/>
          </p:nvCxnSpPr>
          <p:spPr bwMode="auto">
            <a:xfrm>
              <a:off x="1592246" y="2348733"/>
              <a:ext cx="5749266"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C395CA12-12EF-C540-A899-AF878137EE05}"/>
                </a:ext>
              </a:extLst>
            </p:cNvPr>
            <p:cNvCxnSpPr>
              <a:cxnSpLocks/>
              <a:stCxn id="104" idx="4"/>
            </p:cNvCxnSpPr>
            <p:nvPr/>
          </p:nvCxnSpPr>
          <p:spPr bwMode="auto">
            <a:xfrm>
              <a:off x="1613454" y="4383492"/>
              <a:ext cx="5728058" cy="0"/>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4" name="Freeform 143">
              <a:extLst>
                <a:ext uri="{FF2B5EF4-FFF2-40B4-BE49-F238E27FC236}">
                  <a16:creationId xmlns:a16="http://schemas.microsoft.com/office/drawing/2014/main" id="{4175DB8D-001F-5341-B0B7-A2447444CD64}"/>
                </a:ext>
              </a:extLst>
            </p:cNvPr>
            <p:cNvSpPr/>
            <p:nvPr/>
          </p:nvSpPr>
          <p:spPr bwMode="auto">
            <a:xfrm flipH="1">
              <a:off x="6800069" y="2363421"/>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cxnSp>
          <p:nvCxnSpPr>
            <p:cNvPr id="138" name="Straight Connector 137">
              <a:extLst>
                <a:ext uri="{FF2B5EF4-FFF2-40B4-BE49-F238E27FC236}">
                  <a16:creationId xmlns:a16="http://schemas.microsoft.com/office/drawing/2014/main" id="{B3EB77B7-F3AA-934A-9B0B-96F685088B96}"/>
                </a:ext>
              </a:extLst>
            </p:cNvPr>
            <p:cNvCxnSpPr>
              <a:cxnSpLocks/>
              <a:stCxn id="104" idx="4"/>
              <a:endCxn id="60" idx="2"/>
            </p:cNvCxnSpPr>
            <p:nvPr/>
          </p:nvCxnSpPr>
          <p:spPr bwMode="auto">
            <a:xfrm flipV="1">
              <a:off x="1613454" y="2348733"/>
              <a:ext cx="5706850" cy="2034759"/>
            </a:xfrm>
            <a:prstGeom prst="line">
              <a:avLst/>
            </a:prstGeom>
            <a:solidFill>
              <a:srgbClr val="808080"/>
            </a:solidFill>
            <a:ln w="28575" cap="flat" cmpd="sng" algn="ctr">
              <a:solidFill>
                <a:schemeClr val="accent6">
                  <a:lumMod val="60000"/>
                  <a:lumOff val="40000"/>
                </a:schemeClr>
              </a:solidFill>
              <a:prstDash val="sysDot"/>
              <a:round/>
              <a:headEnd type="none" w="med" len="med"/>
              <a:tailEnd type="none" w="med" len="med"/>
            </a:ln>
            <a:effectLst/>
          </p:spPr>
        </p:cxnSp>
        <p:sp>
          <p:nvSpPr>
            <p:cNvPr id="143" name="Freeform 142">
              <a:extLst>
                <a:ext uri="{FF2B5EF4-FFF2-40B4-BE49-F238E27FC236}">
                  <a16:creationId xmlns:a16="http://schemas.microsoft.com/office/drawing/2014/main" id="{DF305BE1-3C6F-F84C-A056-C6BD34EBD54C}"/>
                </a:ext>
              </a:extLst>
            </p:cNvPr>
            <p:cNvSpPr/>
            <p:nvPr/>
          </p:nvSpPr>
          <p:spPr bwMode="auto">
            <a:xfrm>
              <a:off x="1593850" y="2355849"/>
              <a:ext cx="565739" cy="1967731"/>
            </a:xfrm>
            <a:custGeom>
              <a:avLst/>
              <a:gdLst>
                <a:gd name="connsiteX0" fmla="*/ 0 w 547521"/>
                <a:gd name="connsiteY0" fmla="*/ 0 h 2049682"/>
                <a:gd name="connsiteX1" fmla="*/ 469900 w 547521"/>
                <a:gd name="connsiteY1" fmla="*/ 374650 h 2049682"/>
                <a:gd name="connsiteX2" fmla="*/ 501650 w 547521"/>
                <a:gd name="connsiteY2" fmla="*/ 1790700 h 2049682"/>
                <a:gd name="connsiteX3" fmla="*/ 12700 w 547521"/>
                <a:gd name="connsiteY3" fmla="*/ 2044700 h 2049682"/>
                <a:gd name="connsiteX0" fmla="*/ 0 w 565739"/>
                <a:gd name="connsiteY0" fmla="*/ 0 h 2045326"/>
                <a:gd name="connsiteX1" fmla="*/ 469900 w 565739"/>
                <a:gd name="connsiteY1" fmla="*/ 374650 h 2045326"/>
                <a:gd name="connsiteX2" fmla="*/ 527050 w 565739"/>
                <a:gd name="connsiteY2" fmla="*/ 1612489 h 2045326"/>
                <a:gd name="connsiteX3" fmla="*/ 12700 w 565739"/>
                <a:gd name="connsiteY3" fmla="*/ 2044700 h 2045326"/>
              </a:gdLst>
              <a:ahLst/>
              <a:cxnLst>
                <a:cxn ang="0">
                  <a:pos x="connsiteX0" y="connsiteY0"/>
                </a:cxn>
                <a:cxn ang="0">
                  <a:pos x="connsiteX1" y="connsiteY1"/>
                </a:cxn>
                <a:cxn ang="0">
                  <a:pos x="connsiteX2" y="connsiteY2"/>
                </a:cxn>
                <a:cxn ang="0">
                  <a:pos x="connsiteX3" y="connsiteY3"/>
                </a:cxn>
              </a:cxnLst>
              <a:rect l="l" t="t" r="r" b="b"/>
              <a:pathLst>
                <a:path w="565739" h="2045326">
                  <a:moveTo>
                    <a:pt x="0" y="0"/>
                  </a:moveTo>
                  <a:cubicBezTo>
                    <a:pt x="193146" y="38100"/>
                    <a:pt x="382058" y="105902"/>
                    <a:pt x="469900" y="374650"/>
                  </a:cubicBezTo>
                  <a:cubicBezTo>
                    <a:pt x="557742" y="643398"/>
                    <a:pt x="603250" y="1334147"/>
                    <a:pt x="527050" y="1612489"/>
                  </a:cubicBezTo>
                  <a:cubicBezTo>
                    <a:pt x="450850" y="1890831"/>
                    <a:pt x="219075" y="2056871"/>
                    <a:pt x="12700" y="2044700"/>
                  </a:cubicBezTo>
                </a:path>
              </a:pathLst>
            </a:custGeom>
            <a:noFill/>
            <a:ln w="28575" cap="flat" cmpd="sng" algn="ctr">
              <a:solidFill>
                <a:schemeClr val="accent6">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grpSp>
      <p:sp>
        <p:nvSpPr>
          <p:cNvPr id="103" name="Rounded Rectangle 102">
            <a:extLst>
              <a:ext uri="{FF2B5EF4-FFF2-40B4-BE49-F238E27FC236}">
                <a16:creationId xmlns:a16="http://schemas.microsoft.com/office/drawing/2014/main" id="{03211A96-B96D-DF43-A53C-5592B9CBB51E}"/>
              </a:ext>
            </a:extLst>
          </p:cNvPr>
          <p:cNvSpPr/>
          <p:nvPr/>
        </p:nvSpPr>
        <p:spPr bwMode="auto">
          <a:xfrm>
            <a:off x="1484969" y="3699280"/>
            <a:ext cx="304800" cy="304800"/>
          </a:xfrm>
          <a:prstGeom prst="roundRect">
            <a:avLst/>
          </a:prstGeom>
          <a:solidFill>
            <a:srgbClr val="00B0F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pitchFamily="-65" charset="0"/>
              </a:rPr>
              <a:t>VM</a:t>
            </a:r>
          </a:p>
        </p:txBody>
      </p:sp>
      <p:cxnSp>
        <p:nvCxnSpPr>
          <p:cNvPr id="108" name="Straight Connector 107">
            <a:extLst>
              <a:ext uri="{FF2B5EF4-FFF2-40B4-BE49-F238E27FC236}">
                <a16:creationId xmlns:a16="http://schemas.microsoft.com/office/drawing/2014/main" id="{F16540DE-18C8-6E48-9E8C-C6AA6B2769D4}"/>
              </a:ext>
            </a:extLst>
          </p:cNvPr>
          <p:cNvCxnSpPr>
            <a:cxnSpLocks/>
            <a:stCxn id="103" idx="2"/>
          </p:cNvCxnSpPr>
          <p:nvPr/>
        </p:nvCxnSpPr>
        <p:spPr bwMode="auto">
          <a:xfrm flipH="1">
            <a:off x="1484969" y="4004080"/>
            <a:ext cx="152400" cy="242398"/>
          </a:xfrm>
          <a:prstGeom prst="line">
            <a:avLst/>
          </a:prstGeom>
          <a:solidFill>
            <a:srgbClr val="808080"/>
          </a:solidFill>
          <a:ln w="9525" cap="flat" cmpd="sng" algn="ctr">
            <a:solidFill>
              <a:schemeClr val="tx1"/>
            </a:solidFill>
            <a:prstDash val="solid"/>
            <a:round/>
            <a:headEnd type="none" w="med" len="med"/>
            <a:tailEnd type="none" w="med" len="med"/>
          </a:ln>
          <a:effectLst/>
        </p:spPr>
      </p:cxnSp>
      <p:pic>
        <p:nvPicPr>
          <p:cNvPr id="155" name="Picture 154">
            <a:extLst>
              <a:ext uri="{FF2B5EF4-FFF2-40B4-BE49-F238E27FC236}">
                <a16:creationId xmlns:a16="http://schemas.microsoft.com/office/drawing/2014/main" id="{5B20C26F-71D1-AA4F-89C4-5AE1B4D7404E}"/>
              </a:ext>
            </a:extLst>
          </p:cNvPr>
          <p:cNvPicPr>
            <a:picLocks noChangeAspect="1"/>
          </p:cNvPicPr>
          <p:nvPr/>
        </p:nvPicPr>
        <p:blipFill>
          <a:blip r:embed="rId2">
            <a:duotone>
              <a:schemeClr val="accent6">
                <a:shade val="45000"/>
                <a:satMod val="135000"/>
              </a:schemeClr>
              <a:prstClr val="white"/>
            </a:duotone>
          </a:blip>
          <a:stretch>
            <a:fillRect/>
          </a:stretch>
        </p:blipFill>
        <p:spPr>
          <a:xfrm>
            <a:off x="3798937" y="2167849"/>
            <a:ext cx="606234" cy="359433"/>
          </a:xfrm>
          <a:prstGeom prst="rect">
            <a:avLst/>
          </a:prstGeom>
        </p:spPr>
      </p:pic>
      <p:sp>
        <p:nvSpPr>
          <p:cNvPr id="7" name="Rounded Rectangular Callout 6">
            <a:extLst>
              <a:ext uri="{FF2B5EF4-FFF2-40B4-BE49-F238E27FC236}">
                <a16:creationId xmlns:a16="http://schemas.microsoft.com/office/drawing/2014/main" id="{EBA829CD-D014-094A-8214-9A63EAB8F378}"/>
              </a:ext>
            </a:extLst>
          </p:cNvPr>
          <p:cNvSpPr/>
          <p:nvPr/>
        </p:nvSpPr>
        <p:spPr bwMode="auto">
          <a:xfrm>
            <a:off x="2709592" y="858110"/>
            <a:ext cx="3530586" cy="1056574"/>
          </a:xfrm>
          <a:prstGeom prst="wedgeRoundRectCallout">
            <a:avLst>
              <a:gd name="adj1" fmla="val -83346"/>
              <a:gd name="adj2" fmla="val 83544"/>
              <a:gd name="adj3" fmla="val 16667"/>
            </a:avLst>
          </a:prstGeom>
          <a:solidFill>
            <a:srgbClr val="92D050">
              <a:alpha val="41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201" name="Picture 200">
            <a:extLst>
              <a:ext uri="{FF2B5EF4-FFF2-40B4-BE49-F238E27FC236}">
                <a16:creationId xmlns:a16="http://schemas.microsoft.com/office/drawing/2014/main" id="{A5349C23-BB29-2446-9B12-351EFAD92B6A}"/>
              </a:ext>
            </a:extLst>
          </p:cNvPr>
          <p:cNvPicPr>
            <a:picLocks noChangeAspect="1"/>
          </p:cNvPicPr>
          <p:nvPr/>
        </p:nvPicPr>
        <p:blipFill>
          <a:blip r:embed="rId2">
            <a:duotone>
              <a:schemeClr val="accent6">
                <a:shade val="45000"/>
                <a:satMod val="135000"/>
              </a:schemeClr>
              <a:prstClr val="white"/>
            </a:duotone>
          </a:blip>
          <a:stretch>
            <a:fillRect/>
          </a:stretch>
        </p:blipFill>
        <p:spPr>
          <a:xfrm>
            <a:off x="4335490" y="2166208"/>
            <a:ext cx="606234" cy="359433"/>
          </a:xfrm>
          <a:prstGeom prst="rect">
            <a:avLst/>
          </a:prstGeom>
        </p:spPr>
      </p:pic>
      <p:pic>
        <p:nvPicPr>
          <p:cNvPr id="202" name="Picture 201">
            <a:extLst>
              <a:ext uri="{FF2B5EF4-FFF2-40B4-BE49-F238E27FC236}">
                <a16:creationId xmlns:a16="http://schemas.microsoft.com/office/drawing/2014/main" id="{21255C9D-4B98-A046-B8E2-601BF5CF21F4}"/>
              </a:ext>
            </a:extLst>
          </p:cNvPr>
          <p:cNvPicPr>
            <a:picLocks noChangeAspect="1"/>
          </p:cNvPicPr>
          <p:nvPr/>
        </p:nvPicPr>
        <p:blipFill>
          <a:blip r:embed="rId2">
            <a:duotone>
              <a:schemeClr val="accent6">
                <a:shade val="45000"/>
                <a:satMod val="135000"/>
              </a:schemeClr>
              <a:prstClr val="white"/>
            </a:duotone>
          </a:blip>
          <a:stretch>
            <a:fillRect/>
          </a:stretch>
        </p:blipFill>
        <p:spPr>
          <a:xfrm>
            <a:off x="4872043" y="2164567"/>
            <a:ext cx="606234" cy="359433"/>
          </a:xfrm>
          <a:prstGeom prst="rect">
            <a:avLst/>
          </a:prstGeom>
        </p:spPr>
      </p:pic>
      <p:sp>
        <p:nvSpPr>
          <p:cNvPr id="8" name="Rectangle 7">
            <a:extLst>
              <a:ext uri="{FF2B5EF4-FFF2-40B4-BE49-F238E27FC236}">
                <a16:creationId xmlns:a16="http://schemas.microsoft.com/office/drawing/2014/main" id="{EDDFD518-8C83-B144-8B61-4D92FD778F7E}"/>
              </a:ext>
            </a:extLst>
          </p:cNvPr>
          <p:cNvSpPr/>
          <p:nvPr/>
        </p:nvSpPr>
        <p:spPr bwMode="auto">
          <a:xfrm>
            <a:off x="3309214" y="1103366"/>
            <a:ext cx="522337" cy="616771"/>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pitchFamily="-65" charset="0"/>
              </a:rPr>
              <a:t>OF0</a:t>
            </a:r>
            <a:endParaRPr kumimoji="0" lang="en-US" sz="2000" b="0" i="0" u="none" strike="noStrike" cap="none" normalizeH="0" baseline="0" dirty="0">
              <a:ln>
                <a:noFill/>
              </a:ln>
              <a:solidFill>
                <a:schemeClr val="tx1"/>
              </a:solidFill>
              <a:effectLst/>
              <a:latin typeface="Arial" pitchFamily="-65" charset="0"/>
            </a:endParaRPr>
          </a:p>
        </p:txBody>
      </p:sp>
      <p:sp>
        <p:nvSpPr>
          <p:cNvPr id="203" name="Rectangle 202">
            <a:extLst>
              <a:ext uri="{FF2B5EF4-FFF2-40B4-BE49-F238E27FC236}">
                <a16:creationId xmlns:a16="http://schemas.microsoft.com/office/drawing/2014/main" id="{E5C5C899-AFE7-A94A-A068-8893C7B60DFA}"/>
              </a:ext>
            </a:extLst>
          </p:cNvPr>
          <p:cNvSpPr/>
          <p:nvPr/>
        </p:nvSpPr>
        <p:spPr bwMode="auto">
          <a:xfrm>
            <a:off x="4049023" y="1103365"/>
            <a:ext cx="522337" cy="616771"/>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OF1</a:t>
            </a:r>
          </a:p>
        </p:txBody>
      </p:sp>
      <p:sp>
        <p:nvSpPr>
          <p:cNvPr id="204" name="Rectangle 203">
            <a:extLst>
              <a:ext uri="{FF2B5EF4-FFF2-40B4-BE49-F238E27FC236}">
                <a16:creationId xmlns:a16="http://schemas.microsoft.com/office/drawing/2014/main" id="{0782EF32-0470-DC4C-BFD7-1D2159C98BFA}"/>
              </a:ext>
            </a:extLst>
          </p:cNvPr>
          <p:cNvSpPr/>
          <p:nvPr/>
        </p:nvSpPr>
        <p:spPr bwMode="auto">
          <a:xfrm>
            <a:off x="5207774" y="1103364"/>
            <a:ext cx="522337" cy="616771"/>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pitchFamily="-65" charset="0"/>
              </a:rPr>
              <a:t>OFn</a:t>
            </a:r>
            <a:endParaRPr kumimoji="0" lang="en-US" sz="2000" b="0" i="0" u="none" strike="noStrike" cap="none" normalizeH="0" baseline="0" dirty="0">
              <a:ln>
                <a:noFill/>
              </a:ln>
              <a:solidFill>
                <a:schemeClr val="tx1"/>
              </a:solidFill>
              <a:effectLst/>
              <a:latin typeface="Arial" pitchFamily="-65" charset="0"/>
            </a:endParaRPr>
          </a:p>
        </p:txBody>
      </p:sp>
      <p:cxnSp>
        <p:nvCxnSpPr>
          <p:cNvPr id="11" name="Straight Arrow Connector 10">
            <a:extLst>
              <a:ext uri="{FF2B5EF4-FFF2-40B4-BE49-F238E27FC236}">
                <a16:creationId xmlns:a16="http://schemas.microsoft.com/office/drawing/2014/main" id="{A5348512-01F3-7C40-8A98-5230793CF5A6}"/>
              </a:ext>
            </a:extLst>
          </p:cNvPr>
          <p:cNvCxnSpPr>
            <a:endCxn id="8" idx="1"/>
          </p:cNvCxnSpPr>
          <p:nvPr/>
        </p:nvCxnSpPr>
        <p:spPr bwMode="auto">
          <a:xfrm flipV="1">
            <a:off x="2939310" y="1411752"/>
            <a:ext cx="369904" cy="7991"/>
          </a:xfrm>
          <a:prstGeom prst="straightConnector1">
            <a:avLst/>
          </a:prstGeom>
          <a:solidFill>
            <a:srgbClr val="808080"/>
          </a:solidFill>
          <a:ln w="9525" cap="flat" cmpd="sng" algn="ctr">
            <a:solidFill>
              <a:schemeClr val="tx1">
                <a:lumMod val="65000"/>
                <a:lumOff val="35000"/>
              </a:schemeClr>
            </a:solidFill>
            <a:prstDash val="solid"/>
            <a:round/>
            <a:headEnd type="none" w="med" len="med"/>
            <a:tailEnd type="triangle"/>
          </a:ln>
          <a:effectLst/>
        </p:spPr>
      </p:cxnSp>
      <p:cxnSp>
        <p:nvCxnSpPr>
          <p:cNvPr id="205" name="Straight Arrow Connector 204">
            <a:extLst>
              <a:ext uri="{FF2B5EF4-FFF2-40B4-BE49-F238E27FC236}">
                <a16:creationId xmlns:a16="http://schemas.microsoft.com/office/drawing/2014/main" id="{0A75937B-26E6-0340-9D92-2D4203D9BA1D}"/>
              </a:ext>
            </a:extLst>
          </p:cNvPr>
          <p:cNvCxnSpPr>
            <a:cxnSpLocks/>
            <a:endCxn id="203" idx="1"/>
          </p:cNvCxnSpPr>
          <p:nvPr/>
        </p:nvCxnSpPr>
        <p:spPr bwMode="auto">
          <a:xfrm>
            <a:off x="3831551" y="1411750"/>
            <a:ext cx="217472" cy="1"/>
          </a:xfrm>
          <a:prstGeom prst="straightConnector1">
            <a:avLst/>
          </a:prstGeom>
          <a:solidFill>
            <a:srgbClr val="808080"/>
          </a:solidFill>
          <a:ln w="9525" cap="flat" cmpd="sng" algn="ctr">
            <a:solidFill>
              <a:schemeClr val="tx1">
                <a:lumMod val="65000"/>
                <a:lumOff val="35000"/>
              </a:schemeClr>
            </a:solidFill>
            <a:prstDash val="solid"/>
            <a:round/>
            <a:headEnd type="none" w="med" len="med"/>
            <a:tailEnd type="triangle"/>
          </a:ln>
          <a:effectLst/>
        </p:spPr>
      </p:cxnSp>
      <p:cxnSp>
        <p:nvCxnSpPr>
          <p:cNvPr id="206" name="Straight Arrow Connector 205">
            <a:extLst>
              <a:ext uri="{FF2B5EF4-FFF2-40B4-BE49-F238E27FC236}">
                <a16:creationId xmlns:a16="http://schemas.microsoft.com/office/drawing/2014/main" id="{8BE75D5E-B142-EB47-85DF-C76A815BB3FF}"/>
              </a:ext>
            </a:extLst>
          </p:cNvPr>
          <p:cNvCxnSpPr>
            <a:cxnSpLocks/>
            <a:stCxn id="203" idx="3"/>
            <a:endCxn id="204" idx="1"/>
          </p:cNvCxnSpPr>
          <p:nvPr/>
        </p:nvCxnSpPr>
        <p:spPr bwMode="auto">
          <a:xfrm flipV="1">
            <a:off x="4571360" y="1411750"/>
            <a:ext cx="636414" cy="1"/>
          </a:xfrm>
          <a:prstGeom prst="straightConnector1">
            <a:avLst/>
          </a:prstGeom>
          <a:solidFill>
            <a:srgbClr val="808080"/>
          </a:solidFill>
          <a:ln w="9525" cap="flat" cmpd="sng" algn="ctr">
            <a:solidFill>
              <a:schemeClr val="tx1">
                <a:lumMod val="65000"/>
                <a:lumOff val="35000"/>
              </a:schemeClr>
            </a:solidFill>
            <a:prstDash val="sysDot"/>
            <a:round/>
            <a:headEnd type="none" w="med" len="med"/>
            <a:tailEnd type="triangle"/>
          </a:ln>
          <a:effectLst/>
        </p:spPr>
      </p:cxnSp>
      <p:cxnSp>
        <p:nvCxnSpPr>
          <p:cNvPr id="207" name="Straight Arrow Connector 206">
            <a:extLst>
              <a:ext uri="{FF2B5EF4-FFF2-40B4-BE49-F238E27FC236}">
                <a16:creationId xmlns:a16="http://schemas.microsoft.com/office/drawing/2014/main" id="{8CA817F4-C201-AE4A-9F9E-A93FFBE62B66}"/>
              </a:ext>
            </a:extLst>
          </p:cNvPr>
          <p:cNvCxnSpPr>
            <a:cxnSpLocks/>
          </p:cNvCxnSpPr>
          <p:nvPr/>
        </p:nvCxnSpPr>
        <p:spPr bwMode="auto">
          <a:xfrm>
            <a:off x="5730111" y="1411749"/>
            <a:ext cx="418694" cy="0"/>
          </a:xfrm>
          <a:prstGeom prst="straightConnector1">
            <a:avLst/>
          </a:prstGeom>
          <a:solidFill>
            <a:srgbClr val="808080"/>
          </a:solidFill>
          <a:ln w="9525" cap="flat" cmpd="sng" algn="ctr">
            <a:solidFill>
              <a:schemeClr val="tx1">
                <a:lumMod val="65000"/>
                <a:lumOff val="35000"/>
              </a:schemeClr>
            </a:solidFill>
            <a:prstDash val="solid"/>
            <a:round/>
            <a:headEnd type="none" w="med" len="med"/>
            <a:tailEnd type="triangle"/>
          </a:ln>
          <a:effectLst/>
        </p:spPr>
      </p:cxnSp>
      <p:sp>
        <p:nvSpPr>
          <p:cNvPr id="208" name="Rounded Rectangle 207">
            <a:extLst>
              <a:ext uri="{FF2B5EF4-FFF2-40B4-BE49-F238E27FC236}">
                <a16:creationId xmlns:a16="http://schemas.microsoft.com/office/drawing/2014/main" id="{B82195FB-9A5B-6F4E-AF8B-8BBA82D9E4AB}"/>
              </a:ext>
            </a:extLst>
          </p:cNvPr>
          <p:cNvSpPr/>
          <p:nvPr/>
        </p:nvSpPr>
        <p:spPr>
          <a:xfrm>
            <a:off x="6181176" y="460735"/>
            <a:ext cx="1586226" cy="18278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lIns="81639" tIns="40819" rIns="81639" bIns="40819" anchor="ctr"/>
          <a:lstStyle/>
          <a:p>
            <a:pPr algn="ctr">
              <a:defRPr/>
            </a:pPr>
            <a:r>
              <a:rPr lang="en-US" sz="1200" dirty="0">
                <a:solidFill>
                  <a:srgbClr val="FFFFFF"/>
                </a:solidFill>
                <a:latin typeface="+mj-lt"/>
              </a:rPr>
              <a:t>Control Plane</a:t>
            </a:r>
          </a:p>
        </p:txBody>
      </p:sp>
      <p:grpSp>
        <p:nvGrpSpPr>
          <p:cNvPr id="209" name="Group 208">
            <a:extLst>
              <a:ext uri="{FF2B5EF4-FFF2-40B4-BE49-F238E27FC236}">
                <a16:creationId xmlns:a16="http://schemas.microsoft.com/office/drawing/2014/main" id="{97AA29B6-D5B6-284D-B4D5-D8AC343A5448}"/>
              </a:ext>
            </a:extLst>
          </p:cNvPr>
          <p:cNvGrpSpPr/>
          <p:nvPr/>
        </p:nvGrpSpPr>
        <p:grpSpPr>
          <a:xfrm>
            <a:off x="3733800" y="636613"/>
            <a:ext cx="3281730" cy="523019"/>
            <a:chOff x="587409" y="1881918"/>
            <a:chExt cx="3281730" cy="523019"/>
          </a:xfrm>
        </p:grpSpPr>
        <p:cxnSp>
          <p:nvCxnSpPr>
            <p:cNvPr id="210" name="Straight Arrow Connector 209">
              <a:extLst>
                <a:ext uri="{FF2B5EF4-FFF2-40B4-BE49-F238E27FC236}">
                  <a16:creationId xmlns:a16="http://schemas.microsoft.com/office/drawing/2014/main" id="{2F573F56-FAAB-B345-BC06-69068C670174}"/>
                </a:ext>
              </a:extLst>
            </p:cNvPr>
            <p:cNvCxnSpPr>
              <a:cxnSpLocks/>
            </p:cNvCxnSpPr>
            <p:nvPr/>
          </p:nvCxnSpPr>
          <p:spPr bwMode="auto">
            <a:xfrm flipH="1">
              <a:off x="587409" y="1903042"/>
              <a:ext cx="2922687" cy="441613"/>
            </a:xfrm>
            <a:prstGeom prst="straightConnector1">
              <a:avLst/>
            </a:prstGeom>
            <a:solidFill>
              <a:srgbClr val="808080"/>
            </a:solidFill>
            <a:ln w="9525" cap="flat" cmpd="sng" algn="ctr">
              <a:solidFill>
                <a:srgbClr val="FF0000"/>
              </a:solidFill>
              <a:prstDash val="sysDot"/>
              <a:round/>
              <a:headEnd type="triangle"/>
              <a:tailEnd type="triangle"/>
            </a:ln>
            <a:effectLst/>
          </p:spPr>
        </p:cxnSp>
        <p:cxnSp>
          <p:nvCxnSpPr>
            <p:cNvPr id="212" name="Straight Arrow Connector 211">
              <a:extLst>
                <a:ext uri="{FF2B5EF4-FFF2-40B4-BE49-F238E27FC236}">
                  <a16:creationId xmlns:a16="http://schemas.microsoft.com/office/drawing/2014/main" id="{5EB3A164-836A-AF40-8C30-848E5FB7EDB8}"/>
                </a:ext>
              </a:extLst>
            </p:cNvPr>
            <p:cNvCxnSpPr>
              <a:cxnSpLocks/>
            </p:cNvCxnSpPr>
            <p:nvPr/>
          </p:nvCxnSpPr>
          <p:spPr bwMode="auto">
            <a:xfrm flipH="1">
              <a:off x="2557721" y="1881918"/>
              <a:ext cx="1311418" cy="523019"/>
            </a:xfrm>
            <a:prstGeom prst="straightConnector1">
              <a:avLst/>
            </a:prstGeom>
            <a:solidFill>
              <a:srgbClr val="808080"/>
            </a:solidFill>
            <a:ln w="9525" cap="flat" cmpd="sng" algn="ctr">
              <a:solidFill>
                <a:srgbClr val="FF0000"/>
              </a:solidFill>
              <a:prstDash val="sysDot"/>
              <a:round/>
              <a:headEnd type="triangle"/>
              <a:tailEnd type="triangle"/>
            </a:ln>
            <a:effectLst/>
          </p:spPr>
        </p:cxnSp>
        <p:cxnSp>
          <p:nvCxnSpPr>
            <p:cNvPr id="213" name="Straight Arrow Connector 212">
              <a:extLst>
                <a:ext uri="{FF2B5EF4-FFF2-40B4-BE49-F238E27FC236}">
                  <a16:creationId xmlns:a16="http://schemas.microsoft.com/office/drawing/2014/main" id="{67996A70-88F2-0B4B-9BAC-02C22473A1D9}"/>
                </a:ext>
              </a:extLst>
            </p:cNvPr>
            <p:cNvCxnSpPr>
              <a:cxnSpLocks/>
            </p:cNvCxnSpPr>
            <p:nvPr/>
          </p:nvCxnSpPr>
          <p:spPr bwMode="auto">
            <a:xfrm flipH="1">
              <a:off x="1416677" y="1903041"/>
              <a:ext cx="2339720" cy="471277"/>
            </a:xfrm>
            <a:prstGeom prst="straightConnector1">
              <a:avLst/>
            </a:prstGeom>
            <a:solidFill>
              <a:srgbClr val="808080"/>
            </a:solidFill>
            <a:ln w="9525" cap="flat" cmpd="sng" algn="ctr">
              <a:solidFill>
                <a:srgbClr val="FF0000"/>
              </a:solidFill>
              <a:prstDash val="sysDot"/>
              <a:round/>
              <a:headEnd type="triangle"/>
              <a:tailEnd type="triangle"/>
            </a:ln>
            <a:effectLst/>
          </p:spPr>
        </p:cxnSp>
      </p:grpSp>
      <p:sp>
        <p:nvSpPr>
          <p:cNvPr id="214" name="TextBox 213">
            <a:extLst>
              <a:ext uri="{FF2B5EF4-FFF2-40B4-BE49-F238E27FC236}">
                <a16:creationId xmlns:a16="http://schemas.microsoft.com/office/drawing/2014/main" id="{E4061798-9036-3246-A59E-BDF324CBB327}"/>
              </a:ext>
            </a:extLst>
          </p:cNvPr>
          <p:cNvSpPr txBox="1"/>
          <p:nvPr/>
        </p:nvSpPr>
        <p:spPr>
          <a:xfrm rot="21116782">
            <a:off x="5268873" y="577626"/>
            <a:ext cx="883575" cy="276999"/>
          </a:xfrm>
          <a:prstGeom prst="rect">
            <a:avLst/>
          </a:prstGeom>
          <a:noFill/>
        </p:spPr>
        <p:txBody>
          <a:bodyPr wrap="none" rtlCol="0">
            <a:spAutoFit/>
          </a:bodyPr>
          <a:lstStyle/>
          <a:p>
            <a:r>
              <a:rPr lang="en-US" sz="1200" dirty="0"/>
              <a:t>OpenFlow</a:t>
            </a:r>
          </a:p>
        </p:txBody>
      </p:sp>
      <p:sp>
        <p:nvSpPr>
          <p:cNvPr id="69" name="TextBox 68">
            <a:extLst>
              <a:ext uri="{FF2B5EF4-FFF2-40B4-BE49-F238E27FC236}">
                <a16:creationId xmlns:a16="http://schemas.microsoft.com/office/drawing/2014/main" id="{84CCC9C0-1B61-164D-98F2-7B1CDF8FA372}"/>
              </a:ext>
            </a:extLst>
          </p:cNvPr>
          <p:cNvSpPr txBox="1"/>
          <p:nvPr/>
        </p:nvSpPr>
        <p:spPr>
          <a:xfrm>
            <a:off x="2275445" y="2982542"/>
            <a:ext cx="4443845" cy="52322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1400" dirty="0"/>
              <a:t>It is generically called: “Overlay network virtualization”</a:t>
            </a:r>
          </a:p>
          <a:p>
            <a:r>
              <a:rPr lang="en-US" sz="1400" b="1" dirty="0"/>
              <a:t>Q</a:t>
            </a:r>
            <a:r>
              <a:rPr lang="en-US" sz="1400" dirty="0"/>
              <a:t>: To what extent is this “network virtualization” ?</a:t>
            </a:r>
          </a:p>
        </p:txBody>
      </p:sp>
      <p:sp>
        <p:nvSpPr>
          <p:cNvPr id="23" name="TextBox 22">
            <a:extLst>
              <a:ext uri="{FF2B5EF4-FFF2-40B4-BE49-F238E27FC236}">
                <a16:creationId xmlns:a16="http://schemas.microsoft.com/office/drawing/2014/main" id="{026EC50F-0FD4-C743-A482-C8356D50B832}"/>
              </a:ext>
            </a:extLst>
          </p:cNvPr>
          <p:cNvSpPr txBox="1"/>
          <p:nvPr/>
        </p:nvSpPr>
        <p:spPr>
          <a:xfrm>
            <a:off x="3766445" y="2394603"/>
            <a:ext cx="1744324" cy="307777"/>
          </a:xfrm>
          <a:prstGeom prst="rect">
            <a:avLst/>
          </a:prstGeom>
          <a:noFill/>
        </p:spPr>
        <p:txBody>
          <a:bodyPr wrap="none" rtlCol="0">
            <a:spAutoFit/>
          </a:bodyPr>
          <a:lstStyle/>
          <a:p>
            <a:r>
              <a:rPr lang="en-US" sz="1400" dirty="0"/>
              <a:t>Virtual middleboxes</a:t>
            </a:r>
          </a:p>
        </p:txBody>
      </p:sp>
    </p:spTree>
    <p:extLst>
      <p:ext uri="{BB962C8B-B14F-4D97-AF65-F5344CB8AC3E}">
        <p14:creationId xmlns:p14="http://schemas.microsoft.com/office/powerpoint/2010/main" val="2116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3F4B-8ADF-9445-96F9-F3B53C8B8568}"/>
              </a:ext>
            </a:extLst>
          </p:cNvPr>
          <p:cNvSpPr>
            <a:spLocks noGrp="1"/>
          </p:cNvSpPr>
          <p:nvPr>
            <p:ph type="title"/>
          </p:nvPr>
        </p:nvSpPr>
        <p:spPr/>
        <p:txBody>
          <a:bodyPr/>
          <a:lstStyle/>
          <a:p>
            <a:r>
              <a:rPr lang="en-US" sz="2800" dirty="0"/>
              <a:t>NVP is proactive: Pushes rules and state top-down</a:t>
            </a:r>
          </a:p>
        </p:txBody>
      </p:sp>
      <p:sp>
        <p:nvSpPr>
          <p:cNvPr id="3" name="Slide Number Placeholder 2">
            <a:extLst>
              <a:ext uri="{FF2B5EF4-FFF2-40B4-BE49-F238E27FC236}">
                <a16:creationId xmlns:a16="http://schemas.microsoft.com/office/drawing/2014/main" id="{1E7635FB-64A1-5B47-A3F8-BB1CE6277C04}"/>
              </a:ext>
            </a:extLst>
          </p:cNvPr>
          <p:cNvSpPr>
            <a:spLocks noGrp="1"/>
          </p:cNvSpPr>
          <p:nvPr>
            <p:ph type="sldNum" sz="quarter" idx="10"/>
          </p:nvPr>
        </p:nvSpPr>
        <p:spPr/>
        <p:txBody>
          <a:bodyPr/>
          <a:lstStyle/>
          <a:p>
            <a:fld id="{5362F1D9-FE34-B347-A00E-420F037BCE0D}" type="slidenum">
              <a:rPr lang="en-US" altLang="en-US" smtClean="0"/>
              <a:pPr/>
              <a:t>28</a:t>
            </a:fld>
            <a:endParaRPr lang="en-US" altLang="en-US"/>
          </a:p>
        </p:txBody>
      </p:sp>
      <p:pic>
        <p:nvPicPr>
          <p:cNvPr id="6" name="Picture 5" descr="A screenshot of a cell phone&#10;&#10;Description automatically generated">
            <a:extLst>
              <a:ext uri="{FF2B5EF4-FFF2-40B4-BE49-F238E27FC236}">
                <a16:creationId xmlns:a16="http://schemas.microsoft.com/office/drawing/2014/main" id="{368E1EA3-785C-184F-B944-E4C161703C1A}"/>
              </a:ext>
            </a:extLst>
          </p:cNvPr>
          <p:cNvPicPr>
            <a:picLocks noChangeAspect="1"/>
          </p:cNvPicPr>
          <p:nvPr/>
        </p:nvPicPr>
        <p:blipFill>
          <a:blip r:embed="rId3"/>
          <a:stretch>
            <a:fillRect/>
          </a:stretch>
        </p:blipFill>
        <p:spPr>
          <a:xfrm>
            <a:off x="1295400" y="1962150"/>
            <a:ext cx="5859143" cy="2825750"/>
          </a:xfrm>
          <a:prstGeom prst="rect">
            <a:avLst/>
          </a:prstGeom>
        </p:spPr>
      </p:pic>
      <p:grpSp>
        <p:nvGrpSpPr>
          <p:cNvPr id="24" name="Group 23">
            <a:extLst>
              <a:ext uri="{FF2B5EF4-FFF2-40B4-BE49-F238E27FC236}">
                <a16:creationId xmlns:a16="http://schemas.microsoft.com/office/drawing/2014/main" id="{6F871431-D1B8-BF4A-9BEB-1DAE6A2ACF0A}"/>
              </a:ext>
            </a:extLst>
          </p:cNvPr>
          <p:cNvGrpSpPr/>
          <p:nvPr/>
        </p:nvGrpSpPr>
        <p:grpSpPr>
          <a:xfrm>
            <a:off x="304800" y="1302762"/>
            <a:ext cx="3801041" cy="1116588"/>
            <a:chOff x="304800" y="1302762"/>
            <a:chExt cx="3801041" cy="1116588"/>
          </a:xfrm>
        </p:grpSpPr>
        <p:sp>
          <p:nvSpPr>
            <p:cNvPr id="7" name="TextBox 6">
              <a:extLst>
                <a:ext uri="{FF2B5EF4-FFF2-40B4-BE49-F238E27FC236}">
                  <a16:creationId xmlns:a16="http://schemas.microsoft.com/office/drawing/2014/main" id="{8DAE28DD-AE17-7943-B192-F4FD18BA2CE9}"/>
                </a:ext>
              </a:extLst>
            </p:cNvPr>
            <p:cNvSpPr txBox="1"/>
            <p:nvPr/>
          </p:nvSpPr>
          <p:spPr>
            <a:xfrm>
              <a:off x="304800" y="1302762"/>
              <a:ext cx="3801041" cy="584775"/>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1600" dirty="0"/>
                <a:t>2: Datacenter owner configures </a:t>
              </a:r>
            </a:p>
            <a:p>
              <a:r>
                <a:rPr lang="en-US" sz="1600" dirty="0"/>
                <a:t>the networks: topologies and protocols. </a:t>
              </a:r>
            </a:p>
          </p:txBody>
        </p:sp>
        <p:cxnSp>
          <p:nvCxnSpPr>
            <p:cNvPr id="9" name="Straight Arrow Connector 8">
              <a:extLst>
                <a:ext uri="{FF2B5EF4-FFF2-40B4-BE49-F238E27FC236}">
                  <a16:creationId xmlns:a16="http://schemas.microsoft.com/office/drawing/2014/main" id="{A132A871-4E36-BC41-B6D1-04B9F34A49E0}"/>
                </a:ext>
              </a:extLst>
            </p:cNvPr>
            <p:cNvCxnSpPr>
              <a:cxnSpLocks/>
              <a:stCxn id="7" idx="2"/>
            </p:cNvCxnSpPr>
            <p:nvPr/>
          </p:nvCxnSpPr>
          <p:spPr bwMode="auto">
            <a:xfrm flipH="1">
              <a:off x="2176466" y="1887537"/>
              <a:ext cx="28855" cy="531813"/>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grpSp>
      <p:grpSp>
        <p:nvGrpSpPr>
          <p:cNvPr id="23" name="Group 22">
            <a:extLst>
              <a:ext uri="{FF2B5EF4-FFF2-40B4-BE49-F238E27FC236}">
                <a16:creationId xmlns:a16="http://schemas.microsoft.com/office/drawing/2014/main" id="{68580CD0-9602-1B43-9626-4D7EE9B4AFFA}"/>
              </a:ext>
            </a:extLst>
          </p:cNvPr>
          <p:cNvGrpSpPr/>
          <p:nvPr/>
        </p:nvGrpSpPr>
        <p:grpSpPr>
          <a:xfrm>
            <a:off x="4114800" y="3257550"/>
            <a:ext cx="4954921" cy="1077218"/>
            <a:chOff x="4114800" y="3257550"/>
            <a:chExt cx="4954921" cy="1077218"/>
          </a:xfrm>
        </p:grpSpPr>
        <p:sp>
          <p:nvSpPr>
            <p:cNvPr id="11" name="TextBox 10">
              <a:extLst>
                <a:ext uri="{FF2B5EF4-FFF2-40B4-BE49-F238E27FC236}">
                  <a16:creationId xmlns:a16="http://schemas.microsoft.com/office/drawing/2014/main" id="{14299DA3-7601-7548-A89F-7275BE182435}"/>
                </a:ext>
              </a:extLst>
            </p:cNvPr>
            <p:cNvSpPr txBox="1"/>
            <p:nvPr/>
          </p:nvSpPr>
          <p:spPr>
            <a:xfrm>
              <a:off x="6934200" y="3257550"/>
              <a:ext cx="2135521" cy="1077218"/>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sz="1600" dirty="0"/>
                <a:t>1: Provide location, </a:t>
              </a:r>
            </a:p>
            <a:p>
              <a:r>
                <a:rPr lang="en-US" sz="1600" dirty="0"/>
                <a:t>state and topology. </a:t>
              </a:r>
            </a:p>
            <a:p>
              <a:r>
                <a:rPr lang="en-US" sz="1600" dirty="0"/>
                <a:t>Even as VMs move.</a:t>
              </a:r>
            </a:p>
            <a:p>
              <a:r>
                <a:rPr lang="en-US" sz="1600" dirty="0"/>
                <a:t>OVS control protocol.</a:t>
              </a:r>
            </a:p>
          </p:txBody>
        </p:sp>
        <p:cxnSp>
          <p:nvCxnSpPr>
            <p:cNvPr id="12" name="Straight Arrow Connector 11">
              <a:extLst>
                <a:ext uri="{FF2B5EF4-FFF2-40B4-BE49-F238E27FC236}">
                  <a16:creationId xmlns:a16="http://schemas.microsoft.com/office/drawing/2014/main" id="{B8861F0C-2C8B-FC4C-86FB-A1BDF1AA0E27}"/>
                </a:ext>
              </a:extLst>
            </p:cNvPr>
            <p:cNvCxnSpPr>
              <a:cxnSpLocks/>
            </p:cNvCxnSpPr>
            <p:nvPr/>
          </p:nvCxnSpPr>
          <p:spPr bwMode="auto">
            <a:xfrm flipH="1">
              <a:off x="4114800" y="3375025"/>
              <a:ext cx="2819400" cy="263525"/>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C09F13A1-D106-FE4C-9AFD-97AA856A94C0}"/>
                </a:ext>
              </a:extLst>
            </p:cNvPr>
            <p:cNvCxnSpPr>
              <a:cxnSpLocks/>
            </p:cNvCxnSpPr>
            <p:nvPr/>
          </p:nvCxnSpPr>
          <p:spPr bwMode="auto">
            <a:xfrm flipH="1">
              <a:off x="5410200" y="3375025"/>
              <a:ext cx="1524000" cy="263526"/>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430530BB-9325-4F42-9EF3-5FC5B8224DF0}"/>
                </a:ext>
              </a:extLst>
            </p:cNvPr>
            <p:cNvCxnSpPr>
              <a:cxnSpLocks/>
            </p:cNvCxnSpPr>
            <p:nvPr/>
          </p:nvCxnSpPr>
          <p:spPr bwMode="auto">
            <a:xfrm flipH="1">
              <a:off x="6705600" y="3375025"/>
              <a:ext cx="228600" cy="263526"/>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grpSp>
      <p:grpSp>
        <p:nvGrpSpPr>
          <p:cNvPr id="25" name="Group 24">
            <a:extLst>
              <a:ext uri="{FF2B5EF4-FFF2-40B4-BE49-F238E27FC236}">
                <a16:creationId xmlns:a16="http://schemas.microsoft.com/office/drawing/2014/main" id="{C82CD5D5-7E38-CE4E-9177-103C04466E39}"/>
              </a:ext>
            </a:extLst>
          </p:cNvPr>
          <p:cNvGrpSpPr/>
          <p:nvPr/>
        </p:nvGrpSpPr>
        <p:grpSpPr>
          <a:xfrm>
            <a:off x="4266839" y="1063625"/>
            <a:ext cx="4750358" cy="1277118"/>
            <a:chOff x="4266839" y="1063625"/>
            <a:chExt cx="4750358" cy="1277118"/>
          </a:xfrm>
        </p:grpSpPr>
        <p:sp>
          <p:nvSpPr>
            <p:cNvPr id="20" name="TextBox 19">
              <a:extLst>
                <a:ext uri="{FF2B5EF4-FFF2-40B4-BE49-F238E27FC236}">
                  <a16:creationId xmlns:a16="http://schemas.microsoft.com/office/drawing/2014/main" id="{567B1A0F-6720-FF43-B494-BFF485FE9F38}"/>
                </a:ext>
              </a:extLst>
            </p:cNvPr>
            <p:cNvSpPr txBox="1"/>
            <p:nvPr/>
          </p:nvSpPr>
          <p:spPr>
            <a:xfrm>
              <a:off x="4266839" y="1063625"/>
              <a:ext cx="4750358" cy="830997"/>
            </a:xfrm>
            <a:prstGeom prst="rect">
              <a:avLst/>
            </a:prstGeom>
            <a:solidFill>
              <a:schemeClr val="bg1">
                <a:lumMod val="95000"/>
              </a:schemeClr>
            </a:solidFill>
            <a:effectLst>
              <a:outerShdw blurRad="50800" dist="38100" dir="8100000" algn="tr" rotWithShape="0">
                <a:prstClr val="black">
                  <a:alpha val="40000"/>
                </a:prstClr>
              </a:outerShdw>
            </a:effectLst>
          </p:spPr>
          <p:txBody>
            <a:bodyPr wrap="square" rtlCol="0">
              <a:spAutoFit/>
            </a:bodyPr>
            <a:lstStyle/>
            <a:p>
              <a:r>
                <a:rPr lang="en-US" sz="1600" dirty="0"/>
                <a:t>3: Calculates forwarding pipeline model </a:t>
              </a:r>
              <a:br>
                <a:rPr lang="en-US" sz="1600" dirty="0"/>
              </a:br>
              <a:r>
                <a:rPr lang="en-US" sz="1600" dirty="0"/>
                <a:t>for each </a:t>
              </a:r>
              <a:r>
                <a:rPr lang="en-US" sz="1600" dirty="0" err="1"/>
                <a:t>vSwitch</a:t>
              </a:r>
              <a:r>
                <a:rPr lang="en-US" sz="1600" dirty="0"/>
                <a:t> and the state for each table. </a:t>
              </a:r>
              <a:br>
                <a:rPr lang="en-US" sz="1600" dirty="0"/>
              </a:br>
              <a:r>
                <a:rPr lang="en-US" sz="1600" dirty="0"/>
                <a:t>Pushes via OpenFlow and OVS control protocol.</a:t>
              </a:r>
            </a:p>
          </p:txBody>
        </p:sp>
        <p:cxnSp>
          <p:nvCxnSpPr>
            <p:cNvPr id="21" name="Straight Arrow Connector 20">
              <a:extLst>
                <a:ext uri="{FF2B5EF4-FFF2-40B4-BE49-F238E27FC236}">
                  <a16:creationId xmlns:a16="http://schemas.microsoft.com/office/drawing/2014/main" id="{CC06D0E8-ED4F-C84E-B7D5-0883B09C09F7}"/>
                </a:ext>
              </a:extLst>
            </p:cNvPr>
            <p:cNvCxnSpPr>
              <a:cxnSpLocks/>
            </p:cNvCxnSpPr>
            <p:nvPr/>
          </p:nvCxnSpPr>
          <p:spPr bwMode="auto">
            <a:xfrm>
              <a:off x="5638800" y="1903413"/>
              <a:ext cx="1" cy="437330"/>
            </a:xfrm>
            <a:prstGeom prst="straightConnector1">
              <a:avLst/>
            </a:prstGeom>
            <a:solidFill>
              <a:srgbClr val="808080"/>
            </a:solidFill>
            <a:ln w="9525" cap="flat" cmpd="sng" algn="ctr">
              <a:solidFill>
                <a:srgbClr val="FF0000"/>
              </a:solidFill>
              <a:prstDash val="solid"/>
              <a:round/>
              <a:headEnd type="none" w="med" len="med"/>
              <a:tailEnd type="triangle"/>
            </a:ln>
            <a:effectLst/>
          </p:spPr>
        </p:cxnSp>
      </p:grpSp>
    </p:spTree>
    <p:extLst>
      <p:ext uri="{BB962C8B-B14F-4D97-AF65-F5344CB8AC3E}">
        <p14:creationId xmlns:p14="http://schemas.microsoft.com/office/powerpoint/2010/main" val="24288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82F4-5C83-BF46-8AA1-3DAC23C69512}"/>
              </a:ext>
            </a:extLst>
          </p:cNvPr>
          <p:cNvSpPr>
            <a:spLocks noGrp="1"/>
          </p:cNvSpPr>
          <p:nvPr>
            <p:ph type="title"/>
          </p:nvPr>
        </p:nvSpPr>
        <p:spPr/>
        <p:txBody>
          <a:bodyPr/>
          <a:lstStyle/>
          <a:p>
            <a:r>
              <a:rPr lang="en-US" dirty="0"/>
              <a:t>Top-down proactive control</a:t>
            </a:r>
          </a:p>
        </p:txBody>
      </p:sp>
      <p:sp>
        <p:nvSpPr>
          <p:cNvPr id="3" name="Content Placeholder 2">
            <a:extLst>
              <a:ext uri="{FF2B5EF4-FFF2-40B4-BE49-F238E27FC236}">
                <a16:creationId xmlns:a16="http://schemas.microsoft.com/office/drawing/2014/main" id="{154B48E2-13BE-A94D-95A0-11D1A3BA1BC2}"/>
              </a:ext>
            </a:extLst>
          </p:cNvPr>
          <p:cNvSpPr>
            <a:spLocks noGrp="1"/>
          </p:cNvSpPr>
          <p:nvPr>
            <p:ph idx="1"/>
          </p:nvPr>
        </p:nvSpPr>
        <p:spPr>
          <a:xfrm>
            <a:off x="506278" y="923026"/>
            <a:ext cx="8229600" cy="3394075"/>
          </a:xfrm>
        </p:spPr>
        <p:txBody>
          <a:bodyPr/>
          <a:lstStyle/>
          <a:p>
            <a:pPr marL="0" indent="0">
              <a:buNone/>
            </a:pPr>
            <a:r>
              <a:rPr lang="en-US" dirty="0"/>
              <a:t>Goals:</a:t>
            </a:r>
          </a:p>
          <a:p>
            <a:pPr lvl="1">
              <a:buFont typeface="Wingdings" pitchFamily="2" charset="2"/>
              <a:buChar char="§"/>
            </a:pPr>
            <a:r>
              <a:rPr lang="en-US" b="1" dirty="0"/>
              <a:t>Scale</a:t>
            </a:r>
            <a:r>
              <a:rPr lang="en-US" dirty="0"/>
              <a:t>: Controller does not process packets</a:t>
            </a:r>
          </a:p>
          <a:p>
            <a:pPr lvl="1">
              <a:buFont typeface="Wingdings" pitchFamily="2" charset="2"/>
              <a:buChar char="§"/>
            </a:pPr>
            <a:r>
              <a:rPr lang="en-US" b="1" dirty="0"/>
              <a:t>Isolation</a:t>
            </a:r>
            <a:r>
              <a:rPr lang="en-US" dirty="0"/>
              <a:t>: To continue if VMs, </a:t>
            </a:r>
            <a:r>
              <a:rPr lang="en-US" dirty="0" err="1"/>
              <a:t>vSwitches</a:t>
            </a:r>
            <a:r>
              <a:rPr lang="en-US" dirty="0"/>
              <a:t> fail </a:t>
            </a:r>
            <a:r>
              <a:rPr lang="en-US" dirty="0">
                <a:latin typeface="Wingdings" pitchFamily="2" charset="2"/>
              </a:rPr>
              <a:t>F</a:t>
            </a:r>
            <a:r>
              <a:rPr lang="en-US" dirty="0"/>
              <a:t> controller is a distributed, resilient </a:t>
            </a:r>
            <a:r>
              <a:rPr lang="en-US" u="sng" dirty="0"/>
              <a:t>cluster</a:t>
            </a:r>
          </a:p>
          <a:p>
            <a:pPr marL="0" indent="0">
              <a:buNone/>
            </a:pPr>
            <a:r>
              <a:rPr lang="en-US" dirty="0"/>
              <a:t>Immense computational challenge!</a:t>
            </a:r>
          </a:p>
          <a:p>
            <a:pPr>
              <a:buFont typeface="Wingdings" pitchFamily="2" charset="2"/>
              <a:buChar char="§"/>
            </a:pPr>
            <a:r>
              <a:rPr lang="en-US" sz="2000" dirty="0"/>
              <a:t>NVP is built on ONIX, a distributed SDN controller (used by Google) </a:t>
            </a:r>
          </a:p>
          <a:p>
            <a:pPr>
              <a:buFont typeface="Wingdings" pitchFamily="2" charset="2"/>
              <a:buChar char="§"/>
            </a:pPr>
            <a:r>
              <a:rPr lang="en-US" sz="2000" dirty="0"/>
              <a:t>Each NVP/ONIX controller manages some slices (shards); and is responsible for others, if a controller fails.  </a:t>
            </a:r>
          </a:p>
          <a:p>
            <a:pPr>
              <a:buFont typeface="Wingdings" pitchFamily="2" charset="2"/>
              <a:buChar char="§"/>
            </a:pPr>
            <a:r>
              <a:rPr lang="en-US" sz="2000" dirty="0"/>
              <a:t>NVP uses Apache Zookeeper for </a:t>
            </a:r>
          </a:p>
          <a:p>
            <a:pPr lvl="1">
              <a:buFont typeface="Wingdings" pitchFamily="2" charset="2"/>
              <a:buChar char="§"/>
            </a:pPr>
            <a:r>
              <a:rPr lang="en-US" sz="1700" dirty="0"/>
              <a:t>Leader election: to coordinate global resources and load-balancing) and </a:t>
            </a:r>
          </a:p>
          <a:p>
            <a:pPr lvl="1">
              <a:buFont typeface="Wingdings" pitchFamily="2" charset="2"/>
              <a:buChar char="§"/>
            </a:pPr>
            <a:r>
              <a:rPr lang="en-US" sz="1700" dirty="0"/>
              <a:t>Label allocation: Logical egress port must be globally unique</a:t>
            </a:r>
          </a:p>
          <a:p>
            <a:endParaRPr lang="en-US" dirty="0"/>
          </a:p>
        </p:txBody>
      </p:sp>
      <p:sp>
        <p:nvSpPr>
          <p:cNvPr id="4" name="Slide Number Placeholder 3">
            <a:extLst>
              <a:ext uri="{FF2B5EF4-FFF2-40B4-BE49-F238E27FC236}">
                <a16:creationId xmlns:a16="http://schemas.microsoft.com/office/drawing/2014/main" id="{6CA3799C-14CF-3840-A13C-5D34A72D8B87}"/>
              </a:ext>
            </a:extLst>
          </p:cNvPr>
          <p:cNvSpPr>
            <a:spLocks noGrp="1"/>
          </p:cNvSpPr>
          <p:nvPr>
            <p:ph type="sldNum" sz="quarter" idx="10"/>
          </p:nvPr>
        </p:nvSpPr>
        <p:spPr>
          <a:xfrm>
            <a:off x="7010400" y="4855158"/>
            <a:ext cx="2133600" cy="357187"/>
          </a:xfrm>
        </p:spPr>
        <p:txBody>
          <a:bodyPr/>
          <a:lstStyle/>
          <a:p>
            <a:fld id="{5328B5F4-9676-1D47-98AA-AF6FFDAECEFB}" type="slidenum">
              <a:rPr lang="en-US" altLang="en-US" smtClean="0"/>
              <a:pPr/>
              <a:t>29</a:t>
            </a:fld>
            <a:endParaRPr lang="en-US" altLang="en-US" dirty="0"/>
          </a:p>
        </p:txBody>
      </p:sp>
    </p:spTree>
    <p:extLst>
      <p:ext uri="{BB962C8B-B14F-4D97-AF65-F5344CB8AC3E}">
        <p14:creationId xmlns:p14="http://schemas.microsoft.com/office/powerpoint/2010/main" val="161898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1597819"/>
            <a:ext cx="8229600" cy="1102519"/>
          </a:xfrm>
        </p:spPr>
        <p:txBody>
          <a:bodyPr/>
          <a:lstStyle/>
          <a:p>
            <a:r>
              <a:rPr lang="en-US" dirty="0"/>
              <a:t>SDN: In the context of bigger </a:t>
            </a:r>
            <a:br>
              <a:rPr lang="en-US" dirty="0"/>
            </a:br>
            <a:r>
              <a:rPr lang="en-US" dirty="0"/>
              <a:t>networking industry changes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91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8781-93E6-614B-9805-2F3787BDD173}"/>
              </a:ext>
            </a:extLst>
          </p:cNvPr>
          <p:cNvSpPr>
            <a:spLocks noGrp="1"/>
          </p:cNvSpPr>
          <p:nvPr>
            <p:ph type="title"/>
          </p:nvPr>
        </p:nvSpPr>
        <p:spPr/>
        <p:txBody>
          <a:bodyPr/>
          <a:lstStyle/>
          <a:p>
            <a:r>
              <a:rPr lang="en-US" dirty="0"/>
              <a:t>Scaling Challenges</a:t>
            </a:r>
          </a:p>
        </p:txBody>
      </p:sp>
      <p:sp>
        <p:nvSpPr>
          <p:cNvPr id="3" name="Content Placeholder 2">
            <a:extLst>
              <a:ext uri="{FF2B5EF4-FFF2-40B4-BE49-F238E27FC236}">
                <a16:creationId xmlns:a16="http://schemas.microsoft.com/office/drawing/2014/main" id="{92BB8E53-EE38-3E49-A486-03FC1A288730}"/>
              </a:ext>
            </a:extLst>
          </p:cNvPr>
          <p:cNvSpPr>
            <a:spLocks noGrp="1"/>
          </p:cNvSpPr>
          <p:nvPr>
            <p:ph idx="1"/>
          </p:nvPr>
        </p:nvSpPr>
        <p:spPr/>
        <p:txBody>
          <a:bodyPr/>
          <a:lstStyle/>
          <a:p>
            <a:pPr marL="0" indent="0">
              <a:buNone/>
            </a:pPr>
            <a:r>
              <a:rPr lang="en-US" dirty="0">
                <a:solidFill>
                  <a:schemeClr val="accent2"/>
                </a:solidFill>
              </a:rPr>
              <a:t>Margalit Ruth Glasgow</a:t>
            </a:r>
            <a:r>
              <a:rPr lang="en-US" dirty="0"/>
              <a:t>: </a:t>
            </a:r>
          </a:p>
          <a:p>
            <a:pPr marL="0" indent="0">
              <a:buNone/>
            </a:pPr>
            <a:r>
              <a:rPr lang="en-US" sz="1800" dirty="0"/>
              <a:t>Technical question: The authors mention in the "Lessons Learned" that using OpenFlow requires O(n^2) operations to tailor flows for each hypervisor, vs the standard complexity of O(n) for the logical controller. Where do those numbers come from? Does the O(n) come from each VM having O(1) connections at once, and the O(n^2) from each hypervisor needing to always have a connection with each other hypervisor?  </a:t>
            </a:r>
          </a:p>
          <a:p>
            <a:pPr marL="0" indent="0">
              <a:buNone/>
            </a:pPr>
            <a:endParaRPr lang="en-US" sz="1800" dirty="0"/>
          </a:p>
          <a:p>
            <a:pPr marL="0" indent="0">
              <a:buNone/>
            </a:pPr>
            <a:r>
              <a:rPr lang="en-US" sz="1800" dirty="0"/>
              <a:t>A: Yes. </a:t>
            </a:r>
          </a:p>
          <a:p>
            <a:pPr marL="0" indent="0">
              <a:buNone/>
            </a:pPr>
            <a:r>
              <a:rPr lang="en-US" sz="1800" dirty="0"/>
              <a:t>Q: What did the authors plan for the next version of NVP?</a:t>
            </a:r>
            <a:br>
              <a:rPr lang="en-US" sz="1800" dirty="0"/>
            </a:br>
            <a:endParaRPr lang="en-US" sz="1800" dirty="0"/>
          </a:p>
        </p:txBody>
      </p:sp>
      <p:sp>
        <p:nvSpPr>
          <p:cNvPr id="4" name="Slide Number Placeholder 3">
            <a:extLst>
              <a:ext uri="{FF2B5EF4-FFF2-40B4-BE49-F238E27FC236}">
                <a16:creationId xmlns:a16="http://schemas.microsoft.com/office/drawing/2014/main" id="{82ABE24F-829B-6346-B6E5-F079881B3027}"/>
              </a:ext>
            </a:extLst>
          </p:cNvPr>
          <p:cNvSpPr>
            <a:spLocks noGrp="1"/>
          </p:cNvSpPr>
          <p:nvPr>
            <p:ph type="sldNum" sz="quarter" idx="10"/>
          </p:nvPr>
        </p:nvSpPr>
        <p:spPr/>
        <p:txBody>
          <a:bodyPr/>
          <a:lstStyle/>
          <a:p>
            <a:fld id="{5328B5F4-9676-1D47-98AA-AF6FFDAECEFB}" type="slidenum">
              <a:rPr lang="en-US" altLang="en-US" smtClean="0"/>
              <a:pPr/>
              <a:t>30</a:t>
            </a:fld>
            <a:endParaRPr lang="en-US" altLang="en-US"/>
          </a:p>
        </p:txBody>
      </p:sp>
    </p:spTree>
    <p:extLst>
      <p:ext uri="{BB962C8B-B14F-4D97-AF65-F5344CB8AC3E}">
        <p14:creationId xmlns:p14="http://schemas.microsoft.com/office/powerpoint/2010/main" val="16594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F7C0-4172-0140-8A27-1E35B703BD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B849D1-2250-B145-81ED-8B98503AF0CF}"/>
              </a:ext>
            </a:extLst>
          </p:cNvPr>
          <p:cNvSpPr>
            <a:spLocks noGrp="1"/>
          </p:cNvSpPr>
          <p:nvPr>
            <p:ph idx="1"/>
          </p:nvPr>
        </p:nvSpPr>
        <p:spPr/>
        <p:txBody>
          <a:bodyPr/>
          <a:lstStyle/>
          <a:p>
            <a:pPr marL="0" indent="0">
              <a:buNone/>
            </a:pPr>
            <a:r>
              <a:rPr lang="en-US" sz="1800" dirty="0">
                <a:solidFill>
                  <a:schemeClr val="accent2"/>
                </a:solidFill>
              </a:rPr>
              <a:t>Neil Perry</a:t>
            </a:r>
            <a:r>
              <a:rPr lang="en-US" sz="1800" dirty="0"/>
              <a:t> </a:t>
            </a:r>
          </a:p>
          <a:p>
            <a:pPr marL="0" indent="0">
              <a:buNone/>
            </a:pPr>
            <a:r>
              <a:rPr lang="en-US" sz="1800" dirty="0"/>
              <a:t>This came out in 2014 (NSDI '14). Have any "simpler" systems that achieve the same goals as this been put forward since? NVP seems very complicated and hard to implement (lots of room for mistakes).</a:t>
            </a:r>
          </a:p>
          <a:p>
            <a:pPr marL="0" indent="0">
              <a:buNone/>
            </a:pPr>
            <a:endParaRPr lang="en-US" sz="1800" dirty="0"/>
          </a:p>
          <a:p>
            <a:pPr marL="0" indent="0">
              <a:buNone/>
            </a:pPr>
            <a:r>
              <a:rPr lang="en-US" sz="1800" dirty="0">
                <a:solidFill>
                  <a:schemeClr val="accent2"/>
                </a:solidFill>
              </a:rPr>
              <a:t>Ryan Smith: </a:t>
            </a:r>
          </a:p>
          <a:p>
            <a:pPr marL="0" indent="0">
              <a:buNone/>
            </a:pPr>
            <a:r>
              <a:rPr lang="en-US" sz="1800" dirty="0"/>
              <a:t>How can you implement a similar concept without using a centralized OpenFlow-like model to avoid the scaling penalty? </a:t>
            </a:r>
            <a:br>
              <a:rPr lang="en-US" sz="1800" dirty="0"/>
            </a:br>
            <a:endParaRPr lang="en-US" sz="1800" dirty="0"/>
          </a:p>
        </p:txBody>
      </p:sp>
      <p:sp>
        <p:nvSpPr>
          <p:cNvPr id="4" name="Slide Number Placeholder 3">
            <a:extLst>
              <a:ext uri="{FF2B5EF4-FFF2-40B4-BE49-F238E27FC236}">
                <a16:creationId xmlns:a16="http://schemas.microsoft.com/office/drawing/2014/main" id="{12474D2C-E4E1-5C45-A6BB-6E66B545780D}"/>
              </a:ext>
            </a:extLst>
          </p:cNvPr>
          <p:cNvSpPr>
            <a:spLocks noGrp="1"/>
          </p:cNvSpPr>
          <p:nvPr>
            <p:ph type="sldNum" sz="quarter" idx="10"/>
          </p:nvPr>
        </p:nvSpPr>
        <p:spPr/>
        <p:txBody>
          <a:bodyPr/>
          <a:lstStyle/>
          <a:p>
            <a:fld id="{5328B5F4-9676-1D47-98AA-AF6FFDAECEFB}" type="slidenum">
              <a:rPr lang="en-US" altLang="en-US" smtClean="0"/>
              <a:pPr/>
              <a:t>31</a:t>
            </a:fld>
            <a:endParaRPr lang="en-US" altLang="en-US"/>
          </a:p>
        </p:txBody>
      </p:sp>
    </p:spTree>
    <p:extLst>
      <p:ext uri="{BB962C8B-B14F-4D97-AF65-F5344CB8AC3E}">
        <p14:creationId xmlns:p14="http://schemas.microsoft.com/office/powerpoint/2010/main" val="6632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D237E50-F3D3-464D-8CE2-2C5FFD2C163A}"/>
              </a:ext>
            </a:extLst>
          </p:cNvPr>
          <p:cNvSpPr>
            <a:spLocks noGrp="1" noChangeArrowheads="1"/>
          </p:cNvSpPr>
          <p:nvPr>
            <p:ph type="ctrTitle"/>
          </p:nvPr>
        </p:nvSpPr>
        <p:spPr>
          <a:xfrm>
            <a:off x="685800" y="1598613"/>
            <a:ext cx="7772400" cy="1101725"/>
          </a:xfrm>
        </p:spPr>
        <p:txBody>
          <a:bodyPr/>
          <a:lstStyle/>
          <a:p>
            <a:r>
              <a:rPr lang="en-US" altLang="en-US">
                <a:ea typeface="ＭＳ Ｐゴシック" panose="020B0600070205080204" pitchFamily="34" charset="-128"/>
              </a:rPr>
              <a:t>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Industry</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2058" b="94741" l="6563" r="96042"/>
                    </a14:imgEffect>
                  </a14:imgLayer>
                </a14:imgProps>
              </a:ext>
              <a:ext uri="{28A0092B-C50C-407E-A947-70E740481C1C}">
                <a14:useLocalDpi xmlns:a14="http://schemas.microsoft.com/office/drawing/2010/main" val="0"/>
              </a:ext>
            </a:extLst>
          </a:blip>
          <a:srcRect l="6149" t="1500" r="3650" b="5499"/>
          <a:stretch>
            <a:fillRect/>
          </a:stretch>
        </p:blipFill>
        <p:spPr bwMode="auto">
          <a:xfrm>
            <a:off x="557633" y="1321901"/>
            <a:ext cx="2489914" cy="2631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ounded Rectangle 4"/>
          <p:cNvSpPr/>
          <p:nvPr/>
        </p:nvSpPr>
        <p:spPr bwMode="auto">
          <a:xfrm>
            <a:off x="867854" y="2280296"/>
            <a:ext cx="1481813" cy="7239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lumMod val="95000"/>
                  </a:schemeClr>
                </a:solidFill>
              </a:rPr>
              <a:t>Specialized</a:t>
            </a:r>
          </a:p>
          <a:p>
            <a:pPr algn="ctr" eaLnBrk="1" fontAlgn="auto" hangingPunct="1">
              <a:spcBef>
                <a:spcPts val="0"/>
              </a:spcBef>
              <a:spcAft>
                <a:spcPts val="0"/>
              </a:spcAft>
              <a:defRPr/>
            </a:pPr>
            <a:r>
              <a:rPr lang="en-US" sz="1250" dirty="0">
                <a:solidFill>
                  <a:schemeClr val="bg1">
                    <a:lumMod val="95000"/>
                  </a:schemeClr>
                </a:solidFill>
              </a:rPr>
              <a:t>Operating System</a:t>
            </a:r>
            <a:endParaRPr lang="en-US" sz="1125" dirty="0">
              <a:solidFill>
                <a:schemeClr val="bg1">
                  <a:lumMod val="95000"/>
                </a:schemeClr>
              </a:solidFill>
            </a:endParaRPr>
          </a:p>
        </p:txBody>
      </p:sp>
      <p:sp>
        <p:nvSpPr>
          <p:cNvPr id="6" name="Rounded Rectangle 5"/>
          <p:cNvSpPr/>
          <p:nvPr/>
        </p:nvSpPr>
        <p:spPr bwMode="auto">
          <a:xfrm>
            <a:off x="867854" y="3070871"/>
            <a:ext cx="1481813" cy="6286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lumMod val="95000"/>
                  </a:schemeClr>
                </a:solidFill>
              </a:rPr>
              <a:t>Specialized</a:t>
            </a:r>
          </a:p>
          <a:p>
            <a:pPr algn="ctr" eaLnBrk="1" fontAlgn="auto" hangingPunct="1">
              <a:spcBef>
                <a:spcPts val="0"/>
              </a:spcBef>
              <a:spcAft>
                <a:spcPts val="0"/>
              </a:spcAft>
              <a:defRPr/>
            </a:pPr>
            <a:r>
              <a:rPr lang="en-US" sz="1250">
                <a:solidFill>
                  <a:schemeClr val="bg1">
                    <a:lumMod val="95000"/>
                  </a:schemeClr>
                </a:solidFill>
              </a:rPr>
              <a:t>Hardware</a:t>
            </a:r>
            <a:endParaRPr lang="en-US" sz="1125">
              <a:solidFill>
                <a:schemeClr val="bg1">
                  <a:lumMod val="95000"/>
                </a:schemeClr>
              </a:solidFill>
            </a:endParaRPr>
          </a:p>
        </p:txBody>
      </p:sp>
      <p:sp>
        <p:nvSpPr>
          <p:cNvPr id="7" name="Rounded Rectangle 6"/>
          <p:cNvSpPr/>
          <p:nvPr/>
        </p:nvSpPr>
        <p:spPr bwMode="auto">
          <a:xfrm>
            <a:off x="867854" y="1661171"/>
            <a:ext cx="1481813" cy="5524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lumMod val="95000"/>
                  </a:schemeClr>
                </a:solidFill>
              </a:rPr>
              <a:t>Specialized</a:t>
            </a:r>
          </a:p>
          <a:p>
            <a:pPr algn="ctr" eaLnBrk="1" fontAlgn="auto" hangingPunct="1">
              <a:spcBef>
                <a:spcPts val="0"/>
              </a:spcBef>
              <a:spcAft>
                <a:spcPts val="0"/>
              </a:spcAft>
              <a:defRPr/>
            </a:pPr>
            <a:r>
              <a:rPr lang="en-US" sz="1250" dirty="0">
                <a:solidFill>
                  <a:schemeClr val="bg1">
                    <a:lumMod val="95000"/>
                  </a:schemeClr>
                </a:solidFill>
              </a:rPr>
              <a:t>Applications</a:t>
            </a:r>
            <a:endParaRPr lang="en-US" sz="1125" dirty="0">
              <a:solidFill>
                <a:schemeClr val="bg1">
                  <a:lumMod val="95000"/>
                </a:schemeClr>
              </a:solidFill>
            </a:endParaRPr>
          </a:p>
        </p:txBody>
      </p:sp>
      <p:grpSp>
        <p:nvGrpSpPr>
          <p:cNvPr id="9" name="Group 47"/>
          <p:cNvGrpSpPr>
            <a:grpSpLocks/>
          </p:cNvGrpSpPr>
          <p:nvPr/>
        </p:nvGrpSpPr>
        <p:grpSpPr bwMode="auto">
          <a:xfrm>
            <a:off x="5667375" y="1472321"/>
            <a:ext cx="2286000" cy="428625"/>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grpSp>
      <p:grpSp>
        <p:nvGrpSpPr>
          <p:cNvPr id="24" name="Group 51"/>
          <p:cNvGrpSpPr>
            <a:grpSpLocks/>
          </p:cNvGrpSpPr>
          <p:nvPr/>
        </p:nvGrpSpPr>
        <p:grpSpPr bwMode="auto">
          <a:xfrm>
            <a:off x="6048375" y="2908013"/>
            <a:ext cx="1619250" cy="265457"/>
            <a:chOff x="6019800" y="3200400"/>
            <a:chExt cx="2590800" cy="424601"/>
          </a:xfrm>
        </p:grpSpPr>
        <p:cxnSp>
          <p:nvCxnSpPr>
            <p:cNvPr id="25" name="Straight Connector 24"/>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3"/>
            <p:cNvSpPr txBox="1">
              <a:spLocks noChangeArrowheads="1"/>
            </p:cNvSpPr>
            <p:nvPr/>
          </p:nvSpPr>
          <p:spPr bwMode="auto">
            <a:xfrm>
              <a:off x="6453790" y="3200400"/>
              <a:ext cx="1821525" cy="424601"/>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nvGrpSpPr>
          <p:cNvPr id="27" name="Group 57"/>
          <p:cNvGrpSpPr>
            <a:grpSpLocks/>
          </p:cNvGrpSpPr>
          <p:nvPr/>
        </p:nvGrpSpPr>
        <p:grpSpPr bwMode="auto">
          <a:xfrm>
            <a:off x="5667375" y="2043821"/>
            <a:ext cx="2190750" cy="809625"/>
            <a:chOff x="5334000" y="1828800"/>
            <a:chExt cx="3505200" cy="1295400"/>
          </a:xfrm>
        </p:grpSpPr>
        <p:sp>
          <p:nvSpPr>
            <p:cNvPr id="28" name="Rounded Rectangle 27"/>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800" dirty="0">
                  <a:solidFill>
                    <a:srgbClr val="FFFFFF"/>
                  </a:solidFill>
                </a:rPr>
                <a:t>Linux</a:t>
              </a:r>
            </a:p>
          </p:txBody>
        </p:sp>
        <p:sp>
          <p:nvSpPr>
            <p:cNvPr id="29" name="Rounded Rectangle 28"/>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a:solidFill>
                    <a:srgbClr val="FFFFFF"/>
                  </a:solidFill>
                </a:rPr>
                <a:t>Mac</a:t>
              </a:r>
            </a:p>
            <a:p>
              <a:pPr algn="ctr" fontAlgn="auto">
                <a:spcBef>
                  <a:spcPts val="0"/>
                </a:spcBef>
                <a:spcAft>
                  <a:spcPts val="0"/>
                </a:spcAft>
                <a:defRPr/>
              </a:pPr>
              <a:r>
                <a:rPr lang="en-US" sz="1000">
                  <a:solidFill>
                    <a:srgbClr val="FFFFFF"/>
                  </a:solidFill>
                </a:rPr>
                <a:t>OS</a:t>
              </a:r>
            </a:p>
          </p:txBody>
        </p:sp>
        <p:sp>
          <p:nvSpPr>
            <p:cNvPr id="30" name="Rounded Rectangle 29"/>
            <p:cNvSpPr/>
            <p:nvPr/>
          </p:nvSpPr>
          <p:spPr bwMode="auto">
            <a:xfrm>
              <a:off x="5334000" y="2286000"/>
              <a:ext cx="12192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dirty="0">
                  <a:solidFill>
                    <a:srgbClr val="FFFFFF"/>
                  </a:solidFill>
                </a:rPr>
                <a:t>Windows</a:t>
              </a:r>
            </a:p>
            <a:p>
              <a:pPr algn="ctr" fontAlgn="auto">
                <a:spcBef>
                  <a:spcPts val="0"/>
                </a:spcBef>
                <a:spcAft>
                  <a:spcPts val="0"/>
                </a:spcAft>
                <a:defRPr/>
              </a:pPr>
              <a:r>
                <a:rPr lang="en-US" sz="1000" dirty="0">
                  <a:solidFill>
                    <a:srgbClr val="FFFFFF"/>
                  </a:solidFill>
                </a:rPr>
                <a:t>(OS)</a:t>
              </a:r>
            </a:p>
          </p:txBody>
        </p:sp>
        <p:sp>
          <p:nvSpPr>
            <p:cNvPr id="31" name="TextBox 23"/>
            <p:cNvSpPr txBox="1">
              <a:spLocks noChangeArrowheads="1"/>
            </p:cNvSpPr>
            <p:nvPr/>
          </p:nvSpPr>
          <p:spPr bwMode="auto">
            <a:xfrm>
              <a:off x="6553200" y="2526269"/>
              <a:ext cx="500650" cy="424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a:latin typeface="Arial" charset="0"/>
                </a:rPr>
                <a:t>or</a:t>
              </a:r>
            </a:p>
          </p:txBody>
        </p:sp>
        <p:sp>
          <p:nvSpPr>
            <p:cNvPr id="32" name="TextBox 24"/>
            <p:cNvSpPr txBox="1">
              <a:spLocks noChangeArrowheads="1"/>
            </p:cNvSpPr>
            <p:nvPr/>
          </p:nvSpPr>
          <p:spPr bwMode="auto">
            <a:xfrm>
              <a:off x="7696200" y="2514600"/>
              <a:ext cx="500650" cy="424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a:latin typeface="Arial" charset="0"/>
                </a:rPr>
                <a:t>or</a:t>
              </a:r>
            </a:p>
          </p:txBody>
        </p:sp>
        <p:grpSp>
          <p:nvGrpSpPr>
            <p:cNvPr id="33" name="Group 52"/>
            <p:cNvGrpSpPr>
              <a:grpSpLocks/>
            </p:cNvGrpSpPr>
            <p:nvPr/>
          </p:nvGrpSpPr>
          <p:grpSpPr bwMode="auto">
            <a:xfrm>
              <a:off x="5943600" y="1828800"/>
              <a:ext cx="2590800" cy="424730"/>
              <a:chOff x="6019800" y="3200400"/>
              <a:chExt cx="2590800" cy="424730"/>
            </a:xfrm>
          </p:grpSpPr>
          <p:cxnSp>
            <p:nvCxnSpPr>
              <p:cNvPr id="34" name="Straight Connector 33"/>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23"/>
              <p:cNvSpPr txBox="1">
                <a:spLocks noChangeArrowheads="1"/>
              </p:cNvSpPr>
              <p:nvPr/>
            </p:nvSpPr>
            <p:spPr bwMode="auto">
              <a:xfrm>
                <a:off x="6453790" y="3200400"/>
                <a:ext cx="1821525" cy="42473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grpSp>
        <p:nvGrpSpPr>
          <p:cNvPr id="37" name="Group 36"/>
          <p:cNvGrpSpPr/>
          <p:nvPr/>
        </p:nvGrpSpPr>
        <p:grpSpPr>
          <a:xfrm>
            <a:off x="5386044" y="3234198"/>
            <a:ext cx="2186331" cy="719089"/>
            <a:chOff x="7855670" y="5174717"/>
            <a:chExt cx="3498130" cy="1150542"/>
          </a:xfrm>
        </p:grpSpPr>
        <p:sp>
          <p:nvSpPr>
            <p:cNvPr id="22" name="Rounded Rectangle 21"/>
            <p:cNvSpPr/>
            <p:nvPr/>
          </p:nvSpPr>
          <p:spPr bwMode="auto">
            <a:xfrm>
              <a:off x="9067800" y="5174717"/>
              <a:ext cx="2286000" cy="838456"/>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Microprocessor</a:t>
              </a:r>
              <a:endParaRPr lang="en-US" sz="1125">
                <a:solidFill>
                  <a:schemeClr val="bg1"/>
                </a:solidFill>
              </a:endParaRP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908" b="96623" l="4000" r="97969"/>
                      </a14:imgEffect>
                    </a14:imgLayer>
                  </a14:imgProps>
                </a:ext>
              </a:extLst>
            </a:blip>
            <a:stretch>
              <a:fillRect/>
            </a:stretch>
          </p:blipFill>
          <p:spPr>
            <a:xfrm>
              <a:off x="7855670" y="5282070"/>
              <a:ext cx="1212130" cy="1043189"/>
            </a:xfrm>
            <a:prstGeom prst="rect">
              <a:avLst/>
            </a:prstGeom>
          </p:spPr>
        </p:pic>
      </p:grpSp>
      <p:cxnSp>
        <p:nvCxnSpPr>
          <p:cNvPr id="39" name="Straight Arrow Connector 38"/>
          <p:cNvCxnSpPr/>
          <p:nvPr/>
        </p:nvCxnSpPr>
        <p:spPr>
          <a:xfrm flipV="1">
            <a:off x="3605940" y="2552504"/>
            <a:ext cx="1033201" cy="6843"/>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314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61"/>
            <a:ext cx="8229600" cy="857250"/>
          </a:xfrm>
        </p:spPr>
        <p:txBody>
          <a:bodyPr/>
          <a:lstStyle/>
          <a:p>
            <a:r>
              <a:rPr lang="en-US" dirty="0"/>
              <a:t>Networking Industry</a:t>
            </a:r>
          </a:p>
        </p:txBody>
      </p:sp>
      <p:pic>
        <p:nvPicPr>
          <p:cNvPr id="8" name="Picture 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9417" b="92292" l="10000" r="90000">
                        <a14:foregroundMark x1="24500" y1="91250" x2="30567" y2="92292"/>
                        <a14:foregroundMark x1="30567" y1="92292" x2="39500" y2="90625"/>
                        <a14:foregroundMark x1="26967" y1="9208" x2="33267" y2="9625"/>
                        <a14:foregroundMark x1="33267" y1="9625" x2="39400" y2="9417"/>
                        <a14:foregroundMark x1="39400" y1="9417" x2="44467" y2="9833"/>
                        <a14:foregroundMark x1="51533" y1="90208" x2="59967" y2="88792"/>
                      </a14:backgroundRemoval>
                    </a14:imgEffect>
                  </a14:imgLayer>
                </a14:imgProps>
              </a:ext>
              <a:ext uri="{28A0092B-C50C-407E-A947-70E740481C1C}">
                <a14:useLocalDpi xmlns:a14="http://schemas.microsoft.com/office/drawing/2010/main" val="0"/>
              </a:ext>
            </a:extLst>
          </a:blip>
          <a:srcRect/>
          <a:stretch>
            <a:fillRect/>
          </a:stretch>
        </p:blipFill>
        <p:spPr bwMode="auto">
          <a:xfrm>
            <a:off x="-456668" y="1471000"/>
            <a:ext cx="5064564" cy="303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ounded Rectangle 4"/>
          <p:cNvSpPr/>
          <p:nvPr/>
        </p:nvSpPr>
        <p:spPr bwMode="auto">
          <a:xfrm>
            <a:off x="1357668" y="2659789"/>
            <a:ext cx="1905000" cy="7239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dirty="0">
                <a:solidFill>
                  <a:schemeClr val="bg1"/>
                </a:solidFill>
              </a:rPr>
              <a:t>Specialized</a:t>
            </a:r>
          </a:p>
          <a:p>
            <a:pPr algn="ctr" eaLnBrk="1" fontAlgn="auto" hangingPunct="1">
              <a:spcBef>
                <a:spcPts val="0"/>
              </a:spcBef>
              <a:spcAft>
                <a:spcPts val="0"/>
              </a:spcAft>
              <a:defRPr/>
            </a:pPr>
            <a:r>
              <a:rPr lang="en-US" sz="1250" dirty="0">
                <a:solidFill>
                  <a:schemeClr val="bg1"/>
                </a:solidFill>
              </a:rPr>
              <a:t>Operating System</a:t>
            </a:r>
            <a:endParaRPr lang="en-US" sz="1125" dirty="0">
              <a:solidFill>
                <a:schemeClr val="bg1"/>
              </a:solidFill>
            </a:endParaRPr>
          </a:p>
        </p:txBody>
      </p:sp>
      <p:sp>
        <p:nvSpPr>
          <p:cNvPr id="6" name="Rounded Rectangle 5"/>
          <p:cNvSpPr/>
          <p:nvPr/>
        </p:nvSpPr>
        <p:spPr bwMode="auto">
          <a:xfrm>
            <a:off x="1357668" y="3440839"/>
            <a:ext cx="1905000" cy="6286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Specialized</a:t>
            </a:r>
          </a:p>
          <a:p>
            <a:pPr algn="ctr" eaLnBrk="1" fontAlgn="auto" hangingPunct="1">
              <a:spcBef>
                <a:spcPts val="0"/>
              </a:spcBef>
              <a:spcAft>
                <a:spcPts val="0"/>
              </a:spcAft>
              <a:defRPr/>
            </a:pPr>
            <a:r>
              <a:rPr lang="en-US" sz="1250">
                <a:solidFill>
                  <a:schemeClr val="bg1"/>
                </a:solidFill>
              </a:rPr>
              <a:t>Hardware</a:t>
            </a:r>
            <a:endParaRPr lang="en-US" sz="1125">
              <a:solidFill>
                <a:schemeClr val="bg1"/>
              </a:solidFill>
            </a:endParaRPr>
          </a:p>
        </p:txBody>
      </p:sp>
      <p:sp>
        <p:nvSpPr>
          <p:cNvPr id="7" name="Rounded Rectangle 6"/>
          <p:cNvSpPr/>
          <p:nvPr/>
        </p:nvSpPr>
        <p:spPr bwMode="auto">
          <a:xfrm>
            <a:off x="1357668" y="2031139"/>
            <a:ext cx="1905000" cy="55245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250">
                <a:solidFill>
                  <a:schemeClr val="bg1"/>
                </a:solidFill>
              </a:rPr>
              <a:t>Specialized</a:t>
            </a:r>
          </a:p>
          <a:p>
            <a:pPr algn="ctr" eaLnBrk="1" fontAlgn="auto" hangingPunct="1">
              <a:spcBef>
                <a:spcPts val="0"/>
              </a:spcBef>
              <a:spcAft>
                <a:spcPts val="0"/>
              </a:spcAft>
              <a:defRPr/>
            </a:pPr>
            <a:r>
              <a:rPr lang="en-US" sz="1250">
                <a:solidFill>
                  <a:schemeClr val="bg1"/>
                </a:solidFill>
              </a:rPr>
              <a:t>Features</a:t>
            </a:r>
            <a:endParaRPr lang="en-US" sz="1125">
              <a:solidFill>
                <a:schemeClr val="bg1"/>
              </a:solidFill>
            </a:endParaRPr>
          </a:p>
        </p:txBody>
      </p:sp>
      <p:grpSp>
        <p:nvGrpSpPr>
          <p:cNvPr id="9" name="Group 47"/>
          <p:cNvGrpSpPr>
            <a:grpSpLocks/>
          </p:cNvGrpSpPr>
          <p:nvPr/>
        </p:nvGrpSpPr>
        <p:grpSpPr bwMode="auto">
          <a:xfrm>
            <a:off x="5667375" y="1472321"/>
            <a:ext cx="2286000" cy="428625"/>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700" dirty="0">
                  <a:solidFill>
                    <a:schemeClr val="bg1"/>
                  </a:solidFill>
                </a:rPr>
                <a:t>App</a:t>
              </a:r>
            </a:p>
          </p:txBody>
        </p:sp>
      </p:grpSp>
      <p:grpSp>
        <p:nvGrpSpPr>
          <p:cNvPr id="21" name="Group 51"/>
          <p:cNvGrpSpPr>
            <a:grpSpLocks/>
          </p:cNvGrpSpPr>
          <p:nvPr/>
        </p:nvGrpSpPr>
        <p:grpSpPr bwMode="auto">
          <a:xfrm>
            <a:off x="6048375" y="2908013"/>
            <a:ext cx="1619250" cy="265457"/>
            <a:chOff x="6019800" y="3200400"/>
            <a:chExt cx="2590800" cy="424601"/>
          </a:xfrm>
        </p:grpSpPr>
        <p:cxnSp>
          <p:nvCxnSpPr>
            <p:cNvPr id="22" name="Straight Connector 21"/>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3"/>
            <p:cNvSpPr txBox="1">
              <a:spLocks noChangeArrowheads="1"/>
            </p:cNvSpPr>
            <p:nvPr/>
          </p:nvSpPr>
          <p:spPr bwMode="auto">
            <a:xfrm>
              <a:off x="6453790" y="3200400"/>
              <a:ext cx="1821525" cy="424601"/>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grpSp>
        <p:nvGrpSpPr>
          <p:cNvPr id="30" name="Group 52"/>
          <p:cNvGrpSpPr>
            <a:grpSpLocks/>
          </p:cNvGrpSpPr>
          <p:nvPr/>
        </p:nvGrpSpPr>
        <p:grpSpPr bwMode="auto">
          <a:xfrm>
            <a:off x="6048375" y="2031140"/>
            <a:ext cx="1619250" cy="265457"/>
            <a:chOff x="6019800" y="3200400"/>
            <a:chExt cx="2590800" cy="424730"/>
          </a:xfrm>
        </p:grpSpPr>
        <p:cxnSp>
          <p:nvCxnSpPr>
            <p:cNvPr id="31" name="Straight Connector 30"/>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23"/>
            <p:cNvSpPr txBox="1">
              <a:spLocks noChangeArrowheads="1"/>
            </p:cNvSpPr>
            <p:nvPr/>
          </p:nvSpPr>
          <p:spPr bwMode="auto">
            <a:xfrm>
              <a:off x="6453790" y="3200400"/>
              <a:ext cx="1821525" cy="42473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25" dirty="0">
                  <a:solidFill>
                    <a:schemeClr val="accent2"/>
                  </a:solidFill>
                  <a:latin typeface="Arial" charset="0"/>
                </a:rPr>
                <a:t>Open Interface</a:t>
              </a:r>
            </a:p>
          </p:txBody>
        </p:sp>
      </p:grpSp>
      <p:cxnSp>
        <p:nvCxnSpPr>
          <p:cNvPr id="36" name="Straight Arrow Connector 35"/>
          <p:cNvCxnSpPr/>
          <p:nvPr/>
        </p:nvCxnSpPr>
        <p:spPr>
          <a:xfrm flipV="1">
            <a:off x="3913853" y="2552504"/>
            <a:ext cx="1033201" cy="6843"/>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5514238" y="2297409"/>
            <a:ext cx="2401774" cy="523875"/>
            <a:chOff x="8822781" y="3675855"/>
            <a:chExt cx="3842838" cy="838200"/>
          </a:xfrm>
        </p:grpSpPr>
        <p:sp>
          <p:nvSpPr>
            <p:cNvPr id="38" name="Rounded Rectangle 37"/>
            <p:cNvSpPr/>
            <p:nvPr/>
          </p:nvSpPr>
          <p:spPr bwMode="auto">
            <a:xfrm>
              <a:off x="8822781" y="3675855"/>
              <a:ext cx="1709238"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000" dirty="0">
                  <a:solidFill>
                    <a:schemeClr val="tx1"/>
                  </a:solidFill>
                </a:rPr>
                <a:t>Control </a:t>
              </a:r>
              <a:br>
                <a:rPr lang="en-US" sz="1000" dirty="0">
                  <a:solidFill>
                    <a:schemeClr val="tx1"/>
                  </a:solidFill>
                </a:rPr>
              </a:br>
              <a:r>
                <a:rPr lang="en-US" sz="1000" dirty="0">
                  <a:solidFill>
                    <a:schemeClr val="tx1"/>
                  </a:solidFill>
                </a:rPr>
                <a:t>Plane  1</a:t>
              </a:r>
            </a:p>
          </p:txBody>
        </p:sp>
        <p:sp>
          <p:nvSpPr>
            <p:cNvPr id="43" name="Rounded Rectangle 42"/>
            <p:cNvSpPr/>
            <p:nvPr/>
          </p:nvSpPr>
          <p:spPr bwMode="auto">
            <a:xfrm>
              <a:off x="10956381" y="3675855"/>
              <a:ext cx="1709238"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1000" dirty="0">
                  <a:solidFill>
                    <a:schemeClr val="tx1"/>
                  </a:solidFill>
                </a:rPr>
                <a:t>Control </a:t>
              </a:r>
              <a:br>
                <a:rPr lang="en-US" sz="1000" dirty="0">
                  <a:solidFill>
                    <a:schemeClr val="tx1"/>
                  </a:solidFill>
                </a:rPr>
              </a:br>
              <a:r>
                <a:rPr lang="en-US" sz="1000" dirty="0">
                  <a:solidFill>
                    <a:schemeClr val="tx1"/>
                  </a:solidFill>
                </a:rPr>
                <a:t>Plane  2</a:t>
              </a:r>
            </a:p>
          </p:txBody>
        </p:sp>
      </p:grpSp>
      <p:grpSp>
        <p:nvGrpSpPr>
          <p:cNvPr id="44" name="Group 43"/>
          <p:cNvGrpSpPr/>
          <p:nvPr/>
        </p:nvGrpSpPr>
        <p:grpSpPr>
          <a:xfrm>
            <a:off x="5030163" y="2287635"/>
            <a:ext cx="4074993" cy="523875"/>
            <a:chOff x="8048260" y="3714642"/>
            <a:chExt cx="6519989" cy="838200"/>
          </a:xfrm>
        </p:grpSpPr>
        <p:sp>
          <p:nvSpPr>
            <p:cNvPr id="45" name="Rounded Rectangle 44"/>
            <p:cNvSpPr/>
            <p:nvPr/>
          </p:nvSpPr>
          <p:spPr bwMode="auto">
            <a:xfrm>
              <a:off x="8048260" y="3714642"/>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NOX</a:t>
              </a:r>
            </a:p>
          </p:txBody>
        </p:sp>
        <p:sp>
          <p:nvSpPr>
            <p:cNvPr id="46" name="Rounded Rectangle 45"/>
            <p:cNvSpPr/>
            <p:nvPr/>
          </p:nvSpPr>
          <p:spPr bwMode="auto">
            <a:xfrm>
              <a:off x="8728047" y="3714642"/>
              <a:ext cx="1043592"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900" dirty="0">
                  <a:solidFill>
                    <a:srgbClr val="FFFFFF"/>
                  </a:solidFill>
                </a:rPr>
                <a:t>Beacon</a:t>
              </a:r>
            </a:p>
          </p:txBody>
        </p:sp>
        <p:sp>
          <p:nvSpPr>
            <p:cNvPr id="47" name="Rounded Rectangle 46"/>
            <p:cNvSpPr/>
            <p:nvPr/>
          </p:nvSpPr>
          <p:spPr bwMode="auto">
            <a:xfrm>
              <a:off x="9689426" y="3714642"/>
              <a:ext cx="762000" cy="8382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ONIX</a:t>
              </a:r>
            </a:p>
          </p:txBody>
        </p:sp>
        <p:sp>
          <p:nvSpPr>
            <p:cNvPr id="48" name="Rounded Rectangle 47"/>
            <p:cNvSpPr/>
            <p:nvPr/>
          </p:nvSpPr>
          <p:spPr bwMode="auto">
            <a:xfrm>
              <a:off x="10369213" y="3714642"/>
              <a:ext cx="762000"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500" dirty="0">
                  <a:solidFill>
                    <a:schemeClr val="accent2"/>
                  </a:solidFill>
                </a:rPr>
                <a:t>POX</a:t>
              </a:r>
            </a:p>
          </p:txBody>
        </p:sp>
        <p:sp>
          <p:nvSpPr>
            <p:cNvPr id="49" name="Rounded Rectangle 48"/>
            <p:cNvSpPr/>
            <p:nvPr/>
          </p:nvSpPr>
          <p:spPr bwMode="auto">
            <a:xfrm>
              <a:off x="11049000" y="3714642"/>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ONOS</a:t>
              </a:r>
            </a:p>
          </p:txBody>
        </p:sp>
        <p:sp>
          <p:nvSpPr>
            <p:cNvPr id="50" name="Rounded Rectangle 49"/>
            <p:cNvSpPr/>
            <p:nvPr/>
          </p:nvSpPr>
          <p:spPr bwMode="auto">
            <a:xfrm>
              <a:off x="11728787" y="3714642"/>
              <a:ext cx="762000" cy="83820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en-US" sz="500" dirty="0">
                  <a:solidFill>
                    <a:srgbClr val="FFFFFF"/>
                  </a:solidFill>
                </a:rPr>
                <a:t>Flood</a:t>
              </a:r>
              <a:br>
                <a:rPr lang="en-US" sz="500" dirty="0">
                  <a:solidFill>
                    <a:srgbClr val="FFFFFF"/>
                  </a:solidFill>
                </a:rPr>
              </a:br>
              <a:r>
                <a:rPr lang="en-US" sz="500" dirty="0">
                  <a:solidFill>
                    <a:srgbClr val="FFFFFF"/>
                  </a:solidFill>
                </a:rPr>
                <a:t>light</a:t>
              </a:r>
            </a:p>
          </p:txBody>
        </p:sp>
        <p:sp>
          <p:nvSpPr>
            <p:cNvPr id="51" name="Rounded Rectangle 50"/>
            <p:cNvSpPr/>
            <p:nvPr/>
          </p:nvSpPr>
          <p:spPr bwMode="auto">
            <a:xfrm>
              <a:off x="12408574" y="3714642"/>
              <a:ext cx="862926" cy="838200"/>
            </a:xfrm>
            <a:prstGeom prst="roundRect">
              <a:avLst/>
            </a:prstGeom>
            <a:solidFill>
              <a:schemeClr val="accent2">
                <a:lumMod val="60000"/>
                <a:lumOff val="4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err="1">
                  <a:solidFill>
                    <a:srgbClr val="FFFFFF"/>
                  </a:solidFill>
                </a:rPr>
                <a:t>Trema</a:t>
              </a:r>
              <a:endParaRPr lang="en-US" sz="500" dirty="0">
                <a:solidFill>
                  <a:srgbClr val="FFFFFF"/>
                </a:solidFill>
              </a:endParaRPr>
            </a:p>
          </p:txBody>
        </p:sp>
        <p:sp>
          <p:nvSpPr>
            <p:cNvPr id="52" name="Rounded Rectangle 51"/>
            <p:cNvSpPr/>
            <p:nvPr/>
          </p:nvSpPr>
          <p:spPr bwMode="auto">
            <a:xfrm>
              <a:off x="13164561" y="3714642"/>
              <a:ext cx="762000" cy="83820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a:solidFill>
                    <a:srgbClr val="FFFFFF"/>
                  </a:solidFill>
                </a:rPr>
                <a:t>ODL</a:t>
              </a:r>
            </a:p>
          </p:txBody>
        </p:sp>
        <p:sp>
          <p:nvSpPr>
            <p:cNvPr id="53" name="Rounded Rectangle 52"/>
            <p:cNvSpPr/>
            <p:nvPr/>
          </p:nvSpPr>
          <p:spPr bwMode="auto">
            <a:xfrm>
              <a:off x="13806249" y="3714642"/>
              <a:ext cx="762000" cy="838200"/>
            </a:xfrm>
            <a:prstGeom prst="round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500" dirty="0" err="1">
                  <a:solidFill>
                    <a:srgbClr val="FFFFFF"/>
                  </a:solidFill>
                </a:rPr>
                <a:t>Ryu</a:t>
              </a:r>
              <a:endParaRPr lang="en-US" sz="500" dirty="0">
                <a:solidFill>
                  <a:srgbClr val="FFFFFF"/>
                </a:solidFill>
              </a:endParaRPr>
            </a:p>
          </p:txBody>
        </p:sp>
      </p:grpSp>
      <p:grpSp>
        <p:nvGrpSpPr>
          <p:cNvPr id="26" name="Group 25">
            <a:extLst>
              <a:ext uri="{FF2B5EF4-FFF2-40B4-BE49-F238E27FC236}">
                <a16:creationId xmlns:a16="http://schemas.microsoft.com/office/drawing/2014/main" id="{79E3F492-0743-BC4F-90BF-FDD554DE44BC}"/>
              </a:ext>
            </a:extLst>
          </p:cNvPr>
          <p:cNvGrpSpPr/>
          <p:nvPr/>
        </p:nvGrpSpPr>
        <p:grpSpPr>
          <a:xfrm>
            <a:off x="5341359" y="3234197"/>
            <a:ext cx="2231016" cy="824660"/>
            <a:chOff x="5341359" y="3234197"/>
            <a:chExt cx="2231016" cy="824660"/>
          </a:xfrm>
        </p:grpSpPr>
        <p:sp>
          <p:nvSpPr>
            <p:cNvPr id="34" name="Rounded Rectangle 33"/>
            <p:cNvSpPr/>
            <p:nvPr/>
          </p:nvSpPr>
          <p:spPr bwMode="auto">
            <a:xfrm>
              <a:off x="6143625" y="3234197"/>
              <a:ext cx="1428750" cy="524035"/>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400" dirty="0">
                  <a:solidFill>
                    <a:schemeClr val="bg1"/>
                  </a:solidFill>
                </a:rPr>
                <a:t>Switch Chips</a:t>
              </a:r>
              <a:endParaRPr lang="en-US" sz="1200" dirty="0">
                <a:solidFill>
                  <a:schemeClr val="bg1"/>
                </a:solidFill>
              </a:endParaRPr>
            </a:p>
          </p:txBody>
        </p:sp>
        <p:pic>
          <p:nvPicPr>
            <p:cNvPr id="25" name="Picture 24" descr="A picture containing circuit, sign&#10;&#10;Description automatically generated">
              <a:extLst>
                <a:ext uri="{FF2B5EF4-FFF2-40B4-BE49-F238E27FC236}">
                  <a16:creationId xmlns:a16="http://schemas.microsoft.com/office/drawing/2014/main" id="{40F13A4D-0656-D640-9BC9-6442ED95E2A8}"/>
                </a:ext>
              </a:extLst>
            </p:cNvPr>
            <p:cNvPicPr>
              <a:picLocks noChangeAspect="1"/>
            </p:cNvPicPr>
            <p:nvPr/>
          </p:nvPicPr>
          <p:blipFill>
            <a:blip r:embed="rId4"/>
            <a:stretch>
              <a:fillRect/>
            </a:stretch>
          </p:blipFill>
          <p:spPr>
            <a:xfrm>
              <a:off x="5341359" y="3359222"/>
              <a:ext cx="765916" cy="699635"/>
            </a:xfrm>
            <a:prstGeom prst="rect">
              <a:avLst/>
            </a:prstGeom>
          </p:spPr>
        </p:pic>
      </p:grpSp>
      <p:sp>
        <p:nvSpPr>
          <p:cNvPr id="27" name="Rectangle 26">
            <a:extLst>
              <a:ext uri="{FF2B5EF4-FFF2-40B4-BE49-F238E27FC236}">
                <a16:creationId xmlns:a16="http://schemas.microsoft.com/office/drawing/2014/main" id="{A4D971A3-1BD6-C648-8A3D-018C5CC9D8FC}"/>
              </a:ext>
            </a:extLst>
          </p:cNvPr>
          <p:cNvSpPr/>
          <p:nvPr/>
        </p:nvSpPr>
        <p:spPr>
          <a:xfrm>
            <a:off x="3785815" y="4606241"/>
            <a:ext cx="5287119" cy="400110"/>
          </a:xfrm>
          <a:prstGeom prst="rect">
            <a:avLst/>
          </a:prstGeom>
          <a:solidFill>
            <a:schemeClr val="bg1">
              <a:lumMod val="95000"/>
            </a:schemeClr>
          </a:solidFill>
          <a:effectLst>
            <a:outerShdw blurRad="50800" dist="38100" dir="8100000" algn="tr" rotWithShape="0">
              <a:prstClr val="black">
                <a:alpha val="40000"/>
              </a:prstClr>
            </a:outerShdw>
          </a:effectLst>
        </p:spPr>
        <p:txBody>
          <a:bodyPr wrap="square">
            <a:spAutoFit/>
          </a:bodyPr>
          <a:lstStyle/>
          <a:p>
            <a:pPr marL="0" indent="0" algn="ctr">
              <a:buNone/>
            </a:pPr>
            <a:r>
              <a:rPr lang="en-US" dirty="0"/>
              <a:t>“Software is eating the world (of networking)”</a:t>
            </a:r>
          </a:p>
        </p:txBody>
      </p:sp>
    </p:spTree>
    <p:extLst>
      <p:ext uri="{BB962C8B-B14F-4D97-AF65-F5344CB8AC3E}">
        <p14:creationId xmlns:p14="http://schemas.microsoft.com/office/powerpoint/2010/main" val="23950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Network Function Virtualization (NFV)</a:t>
            </a:r>
          </a:p>
        </p:txBody>
      </p:sp>
      <p:cxnSp>
        <p:nvCxnSpPr>
          <p:cNvPr id="44" name="Straight Connector 43"/>
          <p:cNvCxnSpPr>
            <a:stCxn id="34"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dirty="0">
                <a:solidFill>
                  <a:schemeClr val="bg1"/>
                </a:solidFill>
                <a:ea typeface="+mn-ea"/>
              </a:rPr>
              <a:t>Packet</a:t>
            </a:r>
          </a:p>
          <a:p>
            <a:pPr algn="ctr">
              <a:defRPr/>
            </a:pPr>
            <a:r>
              <a:rPr lang="en-US" sz="1400" dirty="0">
                <a:solidFill>
                  <a:schemeClr val="bg1"/>
                </a:solidFill>
                <a:ea typeface="+mn-ea"/>
              </a:rPr>
              <a:t>Forwarding </a:t>
            </a:r>
          </a:p>
          <a:p>
            <a:pPr algn="ctr">
              <a:defRPr/>
            </a:pPr>
            <a:endParaRPr lang="en-US" sz="14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cxnSp>
        <p:nvCxnSpPr>
          <p:cNvPr id="66" name="Straight Connector 65"/>
          <p:cNvCxnSpPr>
            <a:endCxn id="62" idx="3"/>
          </p:cNvCxnSpPr>
          <p:nvPr/>
        </p:nvCxnSpPr>
        <p:spPr bwMode="auto">
          <a:xfrm flipH="1" flipV="1">
            <a:off x="2789627" y="2663643"/>
            <a:ext cx="573881" cy="66388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63" idx="3"/>
          </p:cNvCxnSpPr>
          <p:nvPr/>
        </p:nvCxnSpPr>
        <p:spPr bwMode="auto">
          <a:xfrm flipV="1">
            <a:off x="3851475" y="2663643"/>
            <a:ext cx="733498" cy="55063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flipH="1" flipV="1">
            <a:off x="6330212" y="2550604"/>
            <a:ext cx="715908" cy="94346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400">
                <a:solidFill>
                  <a:schemeClr val="bg1"/>
                </a:solidFill>
                <a:ea typeface="+mn-ea"/>
              </a:rPr>
              <a:t>Packet</a:t>
            </a:r>
          </a:p>
          <a:p>
            <a:pPr algn="ctr">
              <a:defRPr/>
            </a:pPr>
            <a:r>
              <a:rPr lang="en-US" sz="1400">
                <a:solidFill>
                  <a:schemeClr val="bg1"/>
                </a:solidFill>
                <a:ea typeface="+mn-ea"/>
              </a:rPr>
              <a:t>Forwarding </a:t>
            </a:r>
          </a:p>
          <a:p>
            <a:pPr algn="ctr">
              <a:defRPr/>
            </a:pPr>
            <a:endParaRPr lang="en-US" sz="1400">
              <a:solidFill>
                <a:schemeClr val="bg1"/>
              </a:solidFill>
              <a:ea typeface="+mn-ea"/>
            </a:endParaRPr>
          </a:p>
        </p:txBody>
      </p:sp>
      <p:cxnSp>
        <p:nvCxnSpPr>
          <p:cNvPr id="71" name="Straight Connector 70"/>
          <p:cNvCxnSpPr>
            <a:endCxn id="62" idx="0"/>
          </p:cNvCxnSpPr>
          <p:nvPr/>
        </p:nvCxnSpPr>
        <p:spPr bwMode="auto">
          <a:xfrm flipH="1">
            <a:off x="2789627" y="1620154"/>
            <a:ext cx="2174353" cy="7602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63" idx="0"/>
          </p:cNvCxnSpPr>
          <p:nvPr/>
        </p:nvCxnSpPr>
        <p:spPr bwMode="auto">
          <a:xfrm flipH="1">
            <a:off x="4584973" y="1620154"/>
            <a:ext cx="626229" cy="7602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a:off x="5529989" y="1698234"/>
            <a:ext cx="850330" cy="61162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2" name="AutoShape 7"/>
          <p:cNvSpPr>
            <a:spLocks noChangeArrowheads="1"/>
          </p:cNvSpPr>
          <p:nvPr/>
        </p:nvSpPr>
        <p:spPr bwMode="auto">
          <a:xfrm>
            <a:off x="2215746"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3" name="AutoShape 7"/>
          <p:cNvSpPr>
            <a:spLocks noChangeArrowheads="1"/>
          </p:cNvSpPr>
          <p:nvPr/>
        </p:nvSpPr>
        <p:spPr bwMode="auto">
          <a:xfrm>
            <a:off x="4011092"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5" name="AutoShape 7"/>
          <p:cNvSpPr>
            <a:spLocks noChangeArrowheads="1"/>
          </p:cNvSpPr>
          <p:nvPr/>
        </p:nvSpPr>
        <p:spPr bwMode="auto">
          <a:xfrm>
            <a:off x="5806438" y="21611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a typeface="+mn-ea"/>
            </a:endParaRPr>
          </a:p>
          <a:p>
            <a:pPr algn="ctr">
              <a:defRPr/>
            </a:pPr>
            <a:r>
              <a:rPr lang="en-US" sz="1500" dirty="0" err="1">
                <a:solidFill>
                  <a:schemeClr val="bg1"/>
                </a:solidFill>
                <a:ea typeface="+mn-ea"/>
              </a:rPr>
              <a:t>Middle</a:t>
            </a:r>
            <a:r>
              <a:rPr lang="en-US" sz="1500" dirty="0" err="1">
                <a:solidFill>
                  <a:schemeClr val="bg1"/>
                </a:solidFill>
              </a:rPr>
              <a:t>box</a:t>
            </a:r>
            <a:endParaRPr lang="en-US" sz="1500" dirty="0">
              <a:solidFill>
                <a:schemeClr val="bg1"/>
              </a:solidFill>
              <a:ea typeface="+mn-ea"/>
            </a:endParaRPr>
          </a:p>
          <a:p>
            <a:pPr algn="ctr">
              <a:defRPr/>
            </a:pPr>
            <a:endParaRPr lang="en-US" sz="1500" dirty="0">
              <a:solidFill>
                <a:schemeClr val="bg1"/>
              </a:solidFill>
              <a:ea typeface="+mn-ea"/>
            </a:endParaRPr>
          </a:p>
        </p:txBody>
      </p:sp>
      <p:sp>
        <p:nvSpPr>
          <p:cNvPr id="69" name="AutoShape 7"/>
          <p:cNvSpPr>
            <a:spLocks noChangeArrowheads="1"/>
          </p:cNvSpPr>
          <p:nvPr/>
        </p:nvSpPr>
        <p:spPr bwMode="auto">
          <a:xfrm>
            <a:off x="4720506" y="12959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ndParaRPr>
          </a:p>
          <a:p>
            <a:pPr algn="ctr">
              <a:defRPr/>
            </a:pPr>
            <a:r>
              <a:rPr lang="en-US" sz="1500" dirty="0" err="1">
                <a:solidFill>
                  <a:schemeClr val="bg1"/>
                </a:solidFill>
                <a:ea typeface="+mn-ea"/>
              </a:rPr>
              <a:t>Middlebox</a:t>
            </a:r>
            <a:endParaRPr lang="en-US" sz="1500" dirty="0">
              <a:solidFill>
                <a:schemeClr val="bg1"/>
              </a:solidFill>
              <a:ea typeface="+mn-ea"/>
            </a:endParaRPr>
          </a:p>
          <a:p>
            <a:pPr algn="ctr">
              <a:defRPr/>
            </a:pPr>
            <a:endParaRPr lang="en-US" sz="1500" dirty="0">
              <a:solidFill>
                <a:schemeClr val="bg1"/>
              </a:solidFill>
              <a:ea typeface="+mn-ea"/>
            </a:endParaRPr>
          </a:p>
        </p:txBody>
      </p:sp>
      <p:cxnSp>
        <p:nvCxnSpPr>
          <p:cNvPr id="23" name="Straight Arrow Connector 22"/>
          <p:cNvCxnSpPr/>
          <p:nvPr/>
        </p:nvCxnSpPr>
        <p:spPr>
          <a:xfrm flipV="1">
            <a:off x="5759450" y="1041062"/>
            <a:ext cx="922078" cy="312319"/>
          </a:xfrm>
          <a:prstGeom prst="straightConnector1">
            <a:avLst/>
          </a:prstGeom>
          <a:ln w="38100" cmpd="sng">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55505" y="878135"/>
            <a:ext cx="1415772" cy="553998"/>
          </a:xfrm>
          <a:prstGeom prst="rect">
            <a:avLst/>
          </a:prstGeom>
          <a:noFill/>
        </p:spPr>
        <p:txBody>
          <a:bodyPr wrap="none" rtlCol="0">
            <a:spAutoFit/>
          </a:bodyPr>
          <a:lstStyle/>
          <a:p>
            <a:r>
              <a:rPr lang="en-US" sz="1500" dirty="0"/>
              <a:t>Public Internet</a:t>
            </a:r>
          </a:p>
          <a:p>
            <a:endParaRPr lang="en-US" sz="1500" dirty="0"/>
          </a:p>
        </p:txBody>
      </p:sp>
      <p:sp>
        <p:nvSpPr>
          <p:cNvPr id="2" name="TextBox 1">
            <a:extLst>
              <a:ext uri="{FF2B5EF4-FFF2-40B4-BE49-F238E27FC236}">
                <a16:creationId xmlns:a16="http://schemas.microsoft.com/office/drawing/2014/main" id="{1ACFC085-F0E8-9449-AD6A-AFCEEC28EB92}"/>
              </a:ext>
            </a:extLst>
          </p:cNvPr>
          <p:cNvSpPr txBox="1"/>
          <p:nvPr/>
        </p:nvSpPr>
        <p:spPr>
          <a:xfrm>
            <a:off x="7245274" y="1727092"/>
            <a:ext cx="1885453" cy="1246495"/>
          </a:xfrm>
          <a:prstGeom prst="rect">
            <a:avLst/>
          </a:prstGeom>
          <a:noFill/>
        </p:spPr>
        <p:txBody>
          <a:bodyPr wrap="none" rtlCol="0">
            <a:spAutoFit/>
          </a:bodyPr>
          <a:lstStyle/>
          <a:p>
            <a:r>
              <a:rPr lang="en-US" sz="1250" dirty="0"/>
              <a:t>Firewalls</a:t>
            </a:r>
          </a:p>
          <a:p>
            <a:r>
              <a:rPr lang="en-US" sz="1250" dirty="0"/>
              <a:t>Load-balancing</a:t>
            </a:r>
          </a:p>
          <a:p>
            <a:r>
              <a:rPr lang="en-US" sz="1250" dirty="0"/>
              <a:t>NAT</a:t>
            </a:r>
          </a:p>
          <a:p>
            <a:r>
              <a:rPr lang="en-US" sz="1250" dirty="0"/>
              <a:t>Boundary routers</a:t>
            </a:r>
          </a:p>
          <a:p>
            <a:r>
              <a:rPr lang="en-US" sz="1250" dirty="0"/>
              <a:t>Deep Packet Inspection</a:t>
            </a:r>
          </a:p>
          <a:p>
            <a:r>
              <a:rPr lang="en-US" sz="1250" dirty="0"/>
              <a:t>DDoS Mitigation</a:t>
            </a:r>
          </a:p>
        </p:txBody>
      </p:sp>
    </p:spTree>
    <p:extLst>
      <p:ext uri="{BB962C8B-B14F-4D97-AF65-F5344CB8AC3E}">
        <p14:creationId xmlns:p14="http://schemas.microsoft.com/office/powerpoint/2010/main" val="85970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1"/>
          <p:cNvSpPr>
            <a:spLocks noGrp="1"/>
          </p:cNvSpPr>
          <p:nvPr>
            <p:ph type="title"/>
          </p:nvPr>
        </p:nvSpPr>
        <p:spPr>
          <a:xfrm>
            <a:off x="457200" y="-115491"/>
            <a:ext cx="8229600" cy="857251"/>
          </a:xfrm>
        </p:spPr>
        <p:txBody>
          <a:bodyPr/>
          <a:lstStyle/>
          <a:p>
            <a:pPr eaLnBrk="1" hangingPunct="1"/>
            <a:r>
              <a:rPr lang="en-US" sz="3563" dirty="0">
                <a:latin typeface="Calibri" charset="0"/>
              </a:rPr>
              <a:t>Network Function Virtualization (NFV)</a:t>
            </a:r>
          </a:p>
        </p:txBody>
      </p:sp>
      <p:cxnSp>
        <p:nvCxnSpPr>
          <p:cNvPr id="44" name="Straight Connector 43"/>
          <p:cNvCxnSpPr>
            <a:stCxn id="34" idx="0"/>
          </p:cNvCxnSpPr>
          <p:nvPr/>
        </p:nvCxnSpPr>
        <p:spPr bwMode="auto">
          <a:xfrm flipV="1">
            <a:off x="1870870" y="3327531"/>
            <a:ext cx="1701031" cy="109229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a:off x="4014789" y="3416036"/>
            <a:ext cx="1106487" cy="55364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flipV="1">
            <a:off x="4102101" y="4344723"/>
            <a:ext cx="1285875" cy="55721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a:off x="1750079" y="4502596"/>
            <a:ext cx="1566210" cy="39934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flipV="1">
            <a:off x="5759451" y="3786321"/>
            <a:ext cx="1198563" cy="37266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AutoShape 7"/>
          <p:cNvSpPr>
            <a:spLocks noChangeArrowheads="1"/>
          </p:cNvSpPr>
          <p:nvPr/>
        </p:nvSpPr>
        <p:spPr bwMode="auto">
          <a:xfrm>
            <a:off x="1296988" y="4200658"/>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dirty="0">
                <a:solidFill>
                  <a:schemeClr val="bg1"/>
                </a:solidFill>
                <a:ea typeface="+mn-ea"/>
              </a:rPr>
              <a:t>Packet</a:t>
            </a:r>
          </a:p>
          <a:p>
            <a:pPr algn="ctr">
              <a:defRPr/>
            </a:pPr>
            <a:r>
              <a:rPr lang="en-US" sz="1500" dirty="0">
                <a:solidFill>
                  <a:schemeClr val="bg1"/>
                </a:solidFill>
                <a:ea typeface="+mn-ea"/>
              </a:rPr>
              <a:t>Forwarding </a:t>
            </a:r>
          </a:p>
          <a:p>
            <a:pPr algn="ctr">
              <a:defRPr/>
            </a:pPr>
            <a:endParaRPr lang="en-US" sz="1500" dirty="0">
              <a:solidFill>
                <a:schemeClr val="bg1"/>
              </a:solidFill>
              <a:ea typeface="+mn-ea"/>
            </a:endParaRPr>
          </a:p>
        </p:txBody>
      </p:sp>
      <p:sp>
        <p:nvSpPr>
          <p:cNvPr id="35" name="AutoShape 7"/>
          <p:cNvSpPr>
            <a:spLocks noChangeArrowheads="1"/>
          </p:cNvSpPr>
          <p:nvPr/>
        </p:nvSpPr>
        <p:spPr bwMode="auto">
          <a:xfrm>
            <a:off x="3127376" y="4578086"/>
            <a:ext cx="1147763"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7" name="AutoShape 7"/>
          <p:cNvSpPr>
            <a:spLocks noChangeArrowheads="1"/>
          </p:cNvSpPr>
          <p:nvPr/>
        </p:nvSpPr>
        <p:spPr bwMode="auto">
          <a:xfrm>
            <a:off x="4814888" y="39494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8" name="AutoShape 7"/>
          <p:cNvSpPr>
            <a:spLocks noChangeArrowheads="1"/>
          </p:cNvSpPr>
          <p:nvPr/>
        </p:nvSpPr>
        <p:spPr bwMode="auto">
          <a:xfrm>
            <a:off x="6472238" y="3377936"/>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cxnSp>
        <p:nvCxnSpPr>
          <p:cNvPr id="71" name="Straight Connector 70"/>
          <p:cNvCxnSpPr/>
          <p:nvPr/>
        </p:nvCxnSpPr>
        <p:spPr bwMode="auto">
          <a:xfrm flipH="1" flipV="1">
            <a:off x="2156594" y="1591407"/>
            <a:ext cx="2807385" cy="2874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bwMode="auto">
          <a:xfrm flipH="1">
            <a:off x="3688828" y="1620154"/>
            <a:ext cx="1522374" cy="159412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AutoShape 7"/>
          <p:cNvSpPr>
            <a:spLocks noChangeArrowheads="1"/>
          </p:cNvSpPr>
          <p:nvPr/>
        </p:nvSpPr>
        <p:spPr bwMode="auto">
          <a:xfrm>
            <a:off x="4720506" y="1295999"/>
            <a:ext cx="1147762" cy="502444"/>
          </a:xfrm>
          <a:prstGeom prst="can">
            <a:avLst>
              <a:gd name="adj" fmla="val 43620"/>
            </a:avLst>
          </a:prstGeom>
          <a:solidFill>
            <a:srgbClr val="FF6600"/>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endParaRPr lang="en-US" sz="1500" dirty="0">
              <a:solidFill>
                <a:schemeClr val="bg1"/>
              </a:solidFill>
            </a:endParaRPr>
          </a:p>
          <a:p>
            <a:pPr algn="ctr">
              <a:defRPr/>
            </a:pPr>
            <a:r>
              <a:rPr lang="en-US" sz="1500" dirty="0" err="1">
                <a:solidFill>
                  <a:schemeClr val="bg1"/>
                </a:solidFill>
                <a:ea typeface="+mn-ea"/>
              </a:rPr>
              <a:t>Middlebox</a:t>
            </a:r>
            <a:endParaRPr lang="en-US" sz="1500" dirty="0">
              <a:solidFill>
                <a:schemeClr val="bg1"/>
              </a:solidFill>
              <a:ea typeface="+mn-ea"/>
            </a:endParaRPr>
          </a:p>
          <a:p>
            <a:pPr algn="ctr">
              <a:defRPr/>
            </a:pPr>
            <a:endParaRPr lang="en-US" sz="1500" dirty="0">
              <a:solidFill>
                <a:schemeClr val="bg1"/>
              </a:solidFill>
              <a:ea typeface="+mn-ea"/>
            </a:endParaRPr>
          </a:p>
        </p:txBody>
      </p:sp>
      <p:cxnSp>
        <p:nvCxnSpPr>
          <p:cNvPr id="23" name="Straight Arrow Connector 22"/>
          <p:cNvCxnSpPr/>
          <p:nvPr/>
        </p:nvCxnSpPr>
        <p:spPr>
          <a:xfrm flipV="1">
            <a:off x="5759450" y="1041062"/>
            <a:ext cx="922078" cy="312319"/>
          </a:xfrm>
          <a:prstGeom prst="straightConnector1">
            <a:avLst/>
          </a:prstGeom>
          <a:ln w="38100" cmpd="sng">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55505" y="878135"/>
            <a:ext cx="1415772" cy="553998"/>
          </a:xfrm>
          <a:prstGeom prst="rect">
            <a:avLst/>
          </a:prstGeom>
          <a:noFill/>
        </p:spPr>
        <p:txBody>
          <a:bodyPr wrap="none" rtlCol="0">
            <a:spAutoFit/>
          </a:bodyPr>
          <a:lstStyle/>
          <a:p>
            <a:r>
              <a:rPr lang="en-US" sz="1500" dirty="0"/>
              <a:t>Public Internet</a:t>
            </a:r>
          </a:p>
          <a:p>
            <a:endParaRPr lang="en-US" sz="1500" dirty="0"/>
          </a:p>
        </p:txBody>
      </p:sp>
      <p:pic>
        <p:nvPicPr>
          <p:cNvPr id="26"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412791"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7"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1013594"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614398"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15202" y="1143749"/>
            <a:ext cx="1143000" cy="847725"/>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5" name="Group 4"/>
          <p:cNvGrpSpPr/>
          <p:nvPr/>
        </p:nvGrpSpPr>
        <p:grpSpPr>
          <a:xfrm>
            <a:off x="649428" y="1293990"/>
            <a:ext cx="1571299" cy="507761"/>
            <a:chOff x="1039084" y="2070384"/>
            <a:chExt cx="2514079" cy="812417"/>
          </a:xfrm>
        </p:grpSpPr>
        <p:sp>
          <p:nvSpPr>
            <p:cNvPr id="2" name="Rounded Rectangle 1"/>
            <p:cNvSpPr/>
            <p:nvPr/>
          </p:nvSpPr>
          <p:spPr>
            <a:xfrm>
              <a:off x="1039084" y="2073598"/>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2" name="Rounded Rectangle 31"/>
            <p:cNvSpPr/>
            <p:nvPr/>
          </p:nvSpPr>
          <p:spPr>
            <a:xfrm>
              <a:off x="1039084" y="2546251"/>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3" name="Rounded Rectangle 32"/>
            <p:cNvSpPr/>
            <p:nvPr/>
          </p:nvSpPr>
          <p:spPr>
            <a:xfrm>
              <a:off x="1996748" y="207038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39" name="Rounded Rectangle 38"/>
            <p:cNvSpPr/>
            <p:nvPr/>
          </p:nvSpPr>
          <p:spPr>
            <a:xfrm>
              <a:off x="1996748"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0" name="Rounded Rectangle 39"/>
            <p:cNvSpPr/>
            <p:nvPr/>
          </p:nvSpPr>
          <p:spPr>
            <a:xfrm>
              <a:off x="2862431" y="2074305"/>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sp>
          <p:nvSpPr>
            <p:cNvPr id="41" name="Rounded Rectangle 40"/>
            <p:cNvSpPr/>
            <p:nvPr/>
          </p:nvSpPr>
          <p:spPr>
            <a:xfrm>
              <a:off x="2854461" y="2551544"/>
              <a:ext cx="690732" cy="33125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VM</a:t>
              </a:r>
            </a:p>
          </p:txBody>
        </p:sp>
      </p:grpSp>
      <p:sp>
        <p:nvSpPr>
          <p:cNvPr id="42" name="AutoShape 7"/>
          <p:cNvSpPr>
            <a:spLocks noChangeArrowheads="1"/>
          </p:cNvSpPr>
          <p:nvPr/>
        </p:nvSpPr>
        <p:spPr bwMode="auto">
          <a:xfrm>
            <a:off x="4720506" y="1299307"/>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6" name="AutoShape 7"/>
          <p:cNvSpPr>
            <a:spLocks noChangeArrowheads="1"/>
          </p:cNvSpPr>
          <p:nvPr/>
        </p:nvSpPr>
        <p:spPr bwMode="auto">
          <a:xfrm>
            <a:off x="2998788" y="3126714"/>
            <a:ext cx="1147762" cy="502444"/>
          </a:xfrm>
          <a:prstGeom prst="can">
            <a:avLst>
              <a:gd name="adj" fmla="val 43620"/>
            </a:avLst>
          </a:prstGeom>
          <a:solidFill>
            <a:schemeClr val="bg2">
              <a:lumMod val="60000"/>
              <a:lumOff val="40000"/>
            </a:schemeClr>
          </a:solidFill>
          <a:ln w="9525">
            <a:noFill/>
            <a:round/>
            <a:headEnd/>
            <a:tailEnd/>
          </a:ln>
          <a:effectLst>
            <a:outerShdw blurRad="63500" dist="38099" dir="2700000" algn="ctr" rotWithShape="0">
              <a:schemeClr val="bg2">
                <a:alpha val="74998"/>
              </a:schemeClr>
            </a:outerShdw>
          </a:effectLst>
        </p:spPr>
        <p:txBody>
          <a:bodyPr wrap="none" lIns="81639" tIns="40819" rIns="81639" bIns="40819" anchor="ctr"/>
          <a:lstStyle/>
          <a:p>
            <a:pPr algn="ctr">
              <a:defRPr/>
            </a:pPr>
            <a:r>
              <a:rPr lang="en-US" sz="1500">
                <a:solidFill>
                  <a:schemeClr val="bg1"/>
                </a:solidFill>
                <a:ea typeface="+mn-ea"/>
              </a:rPr>
              <a:t>Packet</a:t>
            </a:r>
          </a:p>
          <a:p>
            <a:pPr algn="ctr">
              <a:defRPr/>
            </a:pPr>
            <a:r>
              <a:rPr lang="en-US" sz="1500">
                <a:solidFill>
                  <a:schemeClr val="bg1"/>
                </a:solidFill>
                <a:ea typeface="+mn-ea"/>
              </a:rPr>
              <a:t>Forwarding </a:t>
            </a:r>
          </a:p>
          <a:p>
            <a:pPr algn="ctr">
              <a:defRPr/>
            </a:pPr>
            <a:endParaRPr lang="en-US" sz="1500">
              <a:solidFill>
                <a:schemeClr val="bg1"/>
              </a:solidFill>
              <a:ea typeface="+mn-ea"/>
            </a:endParaRPr>
          </a:p>
        </p:txBody>
      </p:sp>
      <p:sp>
        <p:nvSpPr>
          <p:cNvPr id="30" name="TextBox 29">
            <a:extLst>
              <a:ext uri="{FF2B5EF4-FFF2-40B4-BE49-F238E27FC236}">
                <a16:creationId xmlns:a16="http://schemas.microsoft.com/office/drawing/2014/main" id="{18DD8448-256A-D84C-BD3C-D57B3E2E4312}"/>
              </a:ext>
            </a:extLst>
          </p:cNvPr>
          <p:cNvSpPr txBox="1"/>
          <p:nvPr/>
        </p:nvSpPr>
        <p:spPr>
          <a:xfrm>
            <a:off x="919966" y="1937067"/>
            <a:ext cx="1885453" cy="1246495"/>
          </a:xfrm>
          <a:prstGeom prst="rect">
            <a:avLst/>
          </a:prstGeom>
          <a:noFill/>
        </p:spPr>
        <p:txBody>
          <a:bodyPr wrap="none" rtlCol="0">
            <a:spAutoFit/>
          </a:bodyPr>
          <a:lstStyle/>
          <a:p>
            <a:r>
              <a:rPr lang="en-US" sz="1250" dirty="0"/>
              <a:t>Firewalls</a:t>
            </a:r>
          </a:p>
          <a:p>
            <a:r>
              <a:rPr lang="en-US" sz="1250" dirty="0"/>
              <a:t>Load-balancing</a:t>
            </a:r>
          </a:p>
          <a:p>
            <a:r>
              <a:rPr lang="en-US" sz="1250" dirty="0"/>
              <a:t>NAT</a:t>
            </a:r>
          </a:p>
          <a:p>
            <a:r>
              <a:rPr lang="en-US" sz="1250" dirty="0"/>
              <a:t>Boundary routers</a:t>
            </a:r>
          </a:p>
          <a:p>
            <a:r>
              <a:rPr lang="en-US" sz="1250" dirty="0"/>
              <a:t>Deep Packet Inspection</a:t>
            </a:r>
          </a:p>
          <a:p>
            <a:r>
              <a:rPr lang="en-US" sz="1250" dirty="0"/>
              <a:t>DDoS Mitigation</a:t>
            </a:r>
          </a:p>
        </p:txBody>
      </p:sp>
    </p:spTree>
    <p:extLst>
      <p:ext uri="{BB962C8B-B14F-4D97-AF65-F5344CB8AC3E}">
        <p14:creationId xmlns:p14="http://schemas.microsoft.com/office/powerpoint/2010/main" val="8848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2451" y="1597820"/>
            <a:ext cx="8412726" cy="1102519"/>
          </a:xfrm>
        </p:spPr>
        <p:txBody>
          <a:bodyPr>
            <a:normAutofit fontScale="90000"/>
          </a:bodyPr>
          <a:lstStyle/>
          <a:p>
            <a:r>
              <a:rPr lang="en-US" sz="3375" dirty="0"/>
              <a:t>With hindsight, Disaggregation, </a:t>
            </a:r>
            <a:br>
              <a:rPr lang="en-US" sz="3375" dirty="0"/>
            </a:br>
            <a:r>
              <a:rPr lang="en-US" sz="3375" dirty="0"/>
              <a:t>SDN and NFV were probably inevitable</a:t>
            </a:r>
          </a:p>
        </p:txBody>
      </p:sp>
      <p:sp>
        <p:nvSpPr>
          <p:cNvPr id="5" name="Subtitle 4"/>
          <p:cNvSpPr>
            <a:spLocks noGrp="1"/>
          </p:cNvSpPr>
          <p:nvPr>
            <p:ph type="subTitle" idx="1"/>
          </p:nvPr>
        </p:nvSpPr>
        <p:spPr/>
        <p:txBody>
          <a:bodyPr/>
          <a:lstStyle/>
          <a:p>
            <a:r>
              <a:rPr lang="en-US" dirty="0">
                <a:solidFill>
                  <a:schemeClr val="bg1">
                    <a:lumMod val="50000"/>
                  </a:schemeClr>
                </a:solidFill>
              </a:rPr>
              <a:t>Part of a bigger trend towards the owners and operators of  networks taking control of how they manage their networks</a:t>
            </a:r>
          </a:p>
        </p:txBody>
      </p:sp>
    </p:spTree>
    <p:extLst>
      <p:ext uri="{BB962C8B-B14F-4D97-AF65-F5344CB8AC3E}">
        <p14:creationId xmlns:p14="http://schemas.microsoft.com/office/powerpoint/2010/main" val="98413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25" dirty="0"/>
              <a:t>Inevitable because…</a:t>
            </a:r>
          </a:p>
        </p:txBody>
      </p:sp>
      <p:sp>
        <p:nvSpPr>
          <p:cNvPr id="3" name="Content Placeholder 2"/>
          <p:cNvSpPr>
            <a:spLocks noGrp="1"/>
          </p:cNvSpPr>
          <p:nvPr>
            <p:ph idx="1"/>
          </p:nvPr>
        </p:nvSpPr>
        <p:spPr>
          <a:xfrm>
            <a:off x="457200" y="1729979"/>
            <a:ext cx="8482908" cy="2332523"/>
          </a:xfrm>
        </p:spPr>
        <p:txBody>
          <a:bodyPr>
            <a:normAutofit fontScale="92500"/>
          </a:bodyPr>
          <a:lstStyle/>
          <a:p>
            <a:pPr marL="459195" indent="-459195">
              <a:buFont typeface="+mj-lt"/>
              <a:buAutoNum type="arabicPeriod"/>
            </a:pPr>
            <a:r>
              <a:rPr lang="en-US" sz="3188" dirty="0"/>
              <a:t>Rise of Linux.</a:t>
            </a:r>
          </a:p>
          <a:p>
            <a:pPr marL="459195" indent="-459195">
              <a:buFont typeface="+mj-lt"/>
              <a:buAutoNum type="arabicPeriod"/>
            </a:pPr>
            <a:r>
              <a:rPr lang="en-US" sz="3188" dirty="0"/>
              <a:t>Rise of </a:t>
            </a:r>
            <a:r>
              <a:rPr lang="en-US" sz="3188" dirty="0" err="1"/>
              <a:t>baremetal</a:t>
            </a:r>
            <a:r>
              <a:rPr lang="en-US" sz="3188" dirty="0"/>
              <a:t> servers and data centers.</a:t>
            </a:r>
          </a:p>
          <a:p>
            <a:pPr marL="459195" indent="-459195">
              <a:buFont typeface="+mj-lt"/>
              <a:buAutoNum type="arabicPeriod"/>
            </a:pPr>
            <a:r>
              <a:rPr lang="en-US" sz="3188" dirty="0"/>
              <a:t>SDN: Rise of merchant switching silicon.</a:t>
            </a:r>
          </a:p>
          <a:p>
            <a:pPr marL="459195" indent="-459195">
              <a:buFont typeface="+mj-lt"/>
              <a:buAutoNum type="arabicPeriod"/>
            </a:pPr>
            <a:r>
              <a:rPr lang="en-US" sz="3188" dirty="0"/>
              <a:t>NFV: Rise of computer virtualization.</a:t>
            </a:r>
          </a:p>
          <a:p>
            <a:pPr marL="0" indent="0">
              <a:buNone/>
            </a:pPr>
            <a:endParaRPr lang="en-US" sz="3188" dirty="0"/>
          </a:p>
          <a:p>
            <a:pPr marL="0" indent="0">
              <a:buNone/>
            </a:pPr>
            <a:endParaRPr lang="en-US" sz="3188" dirty="0"/>
          </a:p>
        </p:txBody>
      </p:sp>
      <p:sp>
        <p:nvSpPr>
          <p:cNvPr id="4" name="Slide Number Placeholder 3"/>
          <p:cNvSpPr>
            <a:spLocks noGrp="1"/>
          </p:cNvSpPr>
          <p:nvPr>
            <p:ph type="sldNum" sz="quarter" idx="12"/>
          </p:nvPr>
        </p:nvSpPr>
        <p:spPr>
          <a:xfrm>
            <a:off x="10485120" y="7627621"/>
            <a:ext cx="3413760" cy="4381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E74F1C-5325-8241-8797-7ABB8B914D5B}" type="slidenum">
              <a:rPr lang="en-US" smtClean="0"/>
              <a:pPr/>
              <a:t>9</a:t>
            </a:fld>
            <a:endParaRPr lang="en-US" dirty="0"/>
          </a:p>
        </p:txBody>
      </p:sp>
    </p:spTree>
    <p:extLst>
      <p:ext uri="{BB962C8B-B14F-4D97-AF65-F5344CB8AC3E}">
        <p14:creationId xmlns:p14="http://schemas.microsoft.com/office/powerpoint/2010/main" val="296081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37609</TotalTime>
  <Words>1768</Words>
  <Application>Microsoft Macintosh PowerPoint</Application>
  <PresentationFormat>On-screen Show (16:9)</PresentationFormat>
  <Paragraphs>569</Paragraphs>
  <Slides>32</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Calibri</vt:lpstr>
      <vt:lpstr>Menlo</vt:lpstr>
      <vt:lpstr>Times New Roman</vt:lpstr>
      <vt:lpstr>Wingdings</vt:lpstr>
      <vt:lpstr>Default Design</vt:lpstr>
      <vt:lpstr>Equation</vt:lpstr>
      <vt:lpstr>PowerPoint Presentation</vt:lpstr>
      <vt:lpstr>Context</vt:lpstr>
      <vt:lpstr>SDN: In the context of bigger  networking industry changes</vt:lpstr>
      <vt:lpstr>Computer Industry</vt:lpstr>
      <vt:lpstr>Networking Industry</vt:lpstr>
      <vt:lpstr>Network Function Virtualization (NFV)</vt:lpstr>
      <vt:lpstr>Network Function Virtualization (NFV)</vt:lpstr>
      <vt:lpstr>With hindsight, Disaggregation,  SDN and NFV were probably inevitable</vt:lpstr>
      <vt:lpstr>Inevitable because…</vt:lpstr>
      <vt:lpstr>Today</vt:lpstr>
      <vt:lpstr>Most networking equipment is disaggregating</vt:lpstr>
      <vt:lpstr>Network Virtualization</vt:lpstr>
      <vt:lpstr>“Modularity based on abstraction is the way things are done!”</vt:lpstr>
      <vt:lpstr>Abstractions in computer systems</vt:lpstr>
      <vt:lpstr>What is “network virtualization”?</vt:lpstr>
      <vt:lpstr>PowerPoint Presentation</vt:lpstr>
      <vt:lpstr>Early attempts at network virtualization</vt:lpstr>
      <vt:lpstr>Early attempts at network virtualization</vt:lpstr>
      <vt:lpstr>Trends at the time of writing</vt:lpstr>
      <vt:lpstr>Virtual vSwitch in every server</vt:lpstr>
      <vt:lpstr>SDN and Network Virtualization</vt:lpstr>
      <vt:lpstr>Another way to create a VPN</vt:lpstr>
      <vt:lpstr>In a virtualized cloud service provider</vt:lpstr>
      <vt:lpstr>PowerPoint Presentation</vt:lpstr>
      <vt:lpstr>PowerPoint Presentation</vt:lpstr>
      <vt:lpstr>Adding a distributed, virtual firewall</vt:lpstr>
      <vt:lpstr>In general</vt:lpstr>
      <vt:lpstr>NVP is proactive: Pushes rules and state top-down</vt:lpstr>
      <vt:lpstr>Top-down proactive control</vt:lpstr>
      <vt:lpstr>Scaling Challenges</vt:lpstr>
      <vt:lpstr>PowerPoint Presentation</vt:lpstr>
      <vt:lpstr>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Load-Balancing to Build High-Performance Routers - PhD Oral Exam</dc:title>
  <dc:subject>Load-Balanced Routers</dc:subject>
  <dc:creator>Isaac Keslassy</dc:creator>
  <cp:lastModifiedBy>Mckeown, Nick</cp:lastModifiedBy>
  <cp:revision>1383</cp:revision>
  <dcterms:created xsi:type="dcterms:W3CDTF">2011-02-18T00:15:55Z</dcterms:created>
  <dcterms:modified xsi:type="dcterms:W3CDTF">2020-05-08T03:51:03Z</dcterms:modified>
</cp:coreProperties>
</file>